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1"/>
  </p:handoutMasterIdLst>
  <p:sldIdLst>
    <p:sldId id="642" r:id="rId3"/>
    <p:sldId id="351" r:id="rId5"/>
    <p:sldId id="260" r:id="rId6"/>
    <p:sldId id="293" r:id="rId7"/>
    <p:sldId id="294" r:id="rId8"/>
    <p:sldId id="381" r:id="rId9"/>
    <p:sldId id="296" r:id="rId10"/>
    <p:sldId id="299" r:id="rId11"/>
    <p:sldId id="430" r:id="rId12"/>
    <p:sldId id="474" r:id="rId13"/>
    <p:sldId id="325" r:id="rId14"/>
    <p:sldId id="326" r:id="rId15"/>
    <p:sldId id="327" r:id="rId16"/>
    <p:sldId id="745" r:id="rId17"/>
    <p:sldId id="475" r:id="rId18"/>
    <p:sldId id="509" r:id="rId19"/>
    <p:sldId id="476" r:id="rId20"/>
    <p:sldId id="477" r:id="rId21"/>
    <p:sldId id="510" r:id="rId22"/>
    <p:sldId id="328" r:id="rId23"/>
    <p:sldId id="530" r:id="rId24"/>
    <p:sldId id="329" r:id="rId25"/>
    <p:sldId id="686" r:id="rId26"/>
    <p:sldId id="511" r:id="rId27"/>
    <p:sldId id="567" r:id="rId28"/>
    <p:sldId id="581" r:id="rId29"/>
    <p:sldId id="582" r:id="rId30"/>
    <p:sldId id="549" r:id="rId31"/>
    <p:sldId id="566" r:id="rId32"/>
    <p:sldId id="687" r:id="rId33"/>
    <p:sldId id="453" r:id="rId34"/>
    <p:sldId id="709" r:id="rId35"/>
    <p:sldId id="688" r:id="rId36"/>
    <p:sldId id="689" r:id="rId37"/>
    <p:sldId id="690" r:id="rId38"/>
    <p:sldId id="691" r:id="rId39"/>
    <p:sldId id="531" r:id="rId40"/>
    <p:sldId id="532" r:id="rId41"/>
    <p:sldId id="355" r:id="rId42"/>
    <p:sldId id="780" r:id="rId43"/>
    <p:sldId id="779" r:id="rId44"/>
    <p:sldId id="826" r:id="rId45"/>
    <p:sldId id="825" r:id="rId46"/>
    <p:sldId id="744" r:id="rId47"/>
    <p:sldId id="551" r:id="rId48"/>
    <p:sldId id="552" r:id="rId49"/>
    <p:sldId id="346" r:id="rId5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80"/>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253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9C2AA72-C540-4398-AC79-5C043028EEC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63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5FB8D72-2154-4BB9-A2B0-1A539FE0FDC2}"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184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15AB15D-FFB8-40BA-81C0-0F29365372C4}"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5.png"/><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8.png"/><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50.png"/><Relationship Id="rId1" Type="http://schemas.openxmlformats.org/officeDocument/2006/relationships/image" Target="../media/image49.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5.xml"/><Relationship Id="rId2" Type="http://schemas.openxmlformats.org/officeDocument/2006/relationships/image" Target="../media/image55.png"/><Relationship Id="rId1"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56.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57.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image" Target="../media/image70.png"/><Relationship Id="rId1" Type="http://schemas.openxmlformats.org/officeDocument/2006/relationships/image" Target="../media/image69.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2.xml"/><Relationship Id="rId2" Type="http://schemas.openxmlformats.org/officeDocument/2006/relationships/image" Target="../media/image72.png"/><Relationship Id="rId1"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74.png"/><Relationship Id="rId1" Type="http://schemas.openxmlformats.org/officeDocument/2006/relationships/image" Target="../media/image73.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76.png"/><Relationship Id="rId1" Type="http://schemas.openxmlformats.org/officeDocument/2006/relationships/image" Target="../media/image75.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78.png"/><Relationship Id="rId1"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75.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2.xml"/><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image" Target="../media/image79.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2.xml"/><Relationship Id="rId2" Type="http://schemas.openxmlformats.org/officeDocument/2006/relationships/image" Target="../media/image83.png"/><Relationship Id="rId1" Type="http://schemas.openxmlformats.org/officeDocument/2006/relationships/image" Target="../media/image82.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2.xml"/><Relationship Id="rId2" Type="http://schemas.openxmlformats.org/officeDocument/2006/relationships/image" Target="../media/image85.png"/><Relationship Id="rId1"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电脑</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endParaRPr lang="zh-CN" altLang="en-US" sz="2800" b="1">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79425" y="1222375"/>
            <a:ext cx="4029075" cy="1809750"/>
          </a:xfrm>
          <a:prstGeom prst="rect">
            <a:avLst/>
          </a:prstGeom>
        </p:spPr>
      </p:pic>
      <p:pic>
        <p:nvPicPr>
          <p:cNvPr id="13" name="图片 12"/>
          <p:cNvPicPr>
            <a:picLocks noChangeAspect="1"/>
          </p:cNvPicPr>
          <p:nvPr/>
        </p:nvPicPr>
        <p:blipFill>
          <a:blip r:embed="rId2"/>
          <a:stretch>
            <a:fillRect/>
          </a:stretch>
        </p:blipFill>
        <p:spPr>
          <a:xfrm>
            <a:off x="408305" y="3467735"/>
            <a:ext cx="4057650" cy="1800225"/>
          </a:xfrm>
          <a:prstGeom prst="rect">
            <a:avLst/>
          </a:prstGeom>
        </p:spPr>
      </p:pic>
      <p:sp>
        <p:nvSpPr>
          <p:cNvPr id="21" name="文本框 20"/>
          <p:cNvSpPr txBox="1"/>
          <p:nvPr/>
        </p:nvSpPr>
        <p:spPr>
          <a:xfrm>
            <a:off x="551180" y="1386205"/>
            <a:ext cx="64897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a:solidFill>
                <a:srgbClr val="FF0000"/>
              </a:solidFill>
            </a:endParaRPr>
          </a:p>
        </p:txBody>
      </p:sp>
      <p:sp>
        <p:nvSpPr>
          <p:cNvPr id="2" name="文本框 1"/>
          <p:cNvSpPr txBox="1"/>
          <p:nvPr/>
        </p:nvSpPr>
        <p:spPr>
          <a:xfrm>
            <a:off x="479425" y="3539490"/>
            <a:ext cx="726440" cy="583565"/>
          </a:xfrm>
          <a:prstGeom prst="rect">
            <a:avLst/>
          </a:prstGeom>
          <a:noFill/>
        </p:spPr>
        <p:txBody>
          <a:bodyPr wrap="square" rtlCol="0">
            <a:spAutoFit/>
          </a:bodyPr>
          <a:lstStyle/>
          <a:p>
            <a:r>
              <a:rPr lang="zh-CN" altLang="en-US" sz="3200" b="1" dirty="0">
                <a:solidFill>
                  <a:srgbClr val="FF0000"/>
                </a:solidFill>
              </a:rPr>
              <a:t>④</a:t>
            </a:r>
            <a:endParaRPr lang="zh-CN" altLang="en-US" sz="3200" b="1" dirty="0">
              <a:solidFill>
                <a:srgbClr val="FF0000"/>
              </a:solidFill>
            </a:endParaRPr>
          </a:p>
        </p:txBody>
      </p:sp>
      <p:sp>
        <p:nvSpPr>
          <p:cNvPr id="6" name="Rectangle 31      (向天歌演示原创作品：www.TopPPT.cn)"/>
          <p:cNvSpPr/>
          <p:nvPr/>
        </p:nvSpPr>
        <p:spPr>
          <a:xfrm>
            <a:off x="454660" y="5635625"/>
            <a:ext cx="11195050" cy="11239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 name="TextBox 43      (向天歌演示原创作品：www.TopPPT.cn)"/>
          <p:cNvSpPr txBox="1">
            <a:spLocks noChangeArrowheads="1"/>
          </p:cNvSpPr>
          <p:nvPr/>
        </p:nvSpPr>
        <p:spPr bwMode="auto">
          <a:xfrm>
            <a:off x="666115" y="5744845"/>
            <a:ext cx="1080325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点击【确定】后，出现③所示的提示，等待倒计时结束以后，出现【报名成功】的提示，点击【确认】即可。</a:t>
            </a:r>
            <a:r>
              <a:rPr lang="zh-CN" altLang="en-US" dirty="0" smtClean="0">
                <a:solidFill>
                  <a:schemeClr val="bg1"/>
                </a:solidFill>
                <a:latin typeface="微软雅黑" panose="020B0503020204020204" pitchFamily="34" charset="-122"/>
                <a:ea typeface="微软雅黑" panose="020B0503020204020204" pitchFamily="34" charset="-122"/>
                <a:sym typeface="+mn-ea"/>
              </a:rPr>
              <a:t>此</a:t>
            </a:r>
            <a:r>
              <a:rPr lang="zh-CN" altLang="en-US" dirty="0">
                <a:solidFill>
                  <a:schemeClr val="bg1"/>
                </a:solidFill>
                <a:latin typeface="微软雅黑" panose="020B0503020204020204" pitchFamily="34" charset="-122"/>
                <a:ea typeface="微软雅黑" panose="020B0503020204020204" pitchFamily="34" charset="-122"/>
                <a:sym typeface="+mn-ea"/>
              </a:rPr>
              <a:t>门课程您就报名成功了</a:t>
            </a: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。点击右上角头像旁边的下拉三角，点击【进入空间】，即可看到您报名的课程出现在您空间里，如图⑥所示。</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a:stretch>
            <a:fillRect/>
          </a:stretch>
        </p:blipFill>
        <p:spPr>
          <a:xfrm>
            <a:off x="4618990" y="299720"/>
            <a:ext cx="7409815" cy="3081655"/>
          </a:xfrm>
          <a:prstGeom prst="rect">
            <a:avLst/>
          </a:prstGeom>
        </p:spPr>
      </p:pic>
      <p:sp>
        <p:nvSpPr>
          <p:cNvPr id="12" name="矩形 11"/>
          <p:cNvSpPr/>
          <p:nvPr/>
        </p:nvSpPr>
        <p:spPr>
          <a:xfrm>
            <a:off x="11054715" y="555625"/>
            <a:ext cx="1045845" cy="32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4" name="图片 13"/>
          <p:cNvPicPr>
            <a:picLocks noChangeAspect="1"/>
          </p:cNvPicPr>
          <p:nvPr/>
        </p:nvPicPr>
        <p:blipFill>
          <a:blip r:embed="rId4"/>
          <a:stretch>
            <a:fillRect/>
          </a:stretch>
        </p:blipFill>
        <p:spPr>
          <a:xfrm>
            <a:off x="5382895" y="1758950"/>
            <a:ext cx="6086475" cy="3752850"/>
          </a:xfrm>
          <a:prstGeom prst="rect">
            <a:avLst/>
          </a:prstGeom>
        </p:spPr>
      </p:pic>
      <p:sp>
        <p:nvSpPr>
          <p:cNvPr id="15" name="文本框 14"/>
          <p:cNvSpPr txBox="1"/>
          <p:nvPr/>
        </p:nvSpPr>
        <p:spPr>
          <a:xfrm>
            <a:off x="10447020" y="481965"/>
            <a:ext cx="648970"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6" name="文本框 15"/>
          <p:cNvSpPr txBox="1"/>
          <p:nvPr/>
        </p:nvSpPr>
        <p:spPr>
          <a:xfrm>
            <a:off x="7304405" y="2448560"/>
            <a:ext cx="648970"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53440" y="869950"/>
            <a:ext cx="9675495" cy="4671060"/>
          </a:xfrm>
          <a:prstGeom prst="rect">
            <a:avLst/>
          </a:prstGeom>
        </p:spPr>
      </p:pic>
      <p:sp>
        <p:nvSpPr>
          <p:cNvPr id="32" name="Rectangle 31      (向天歌演示原创作品：www.TopPPT.cn)"/>
          <p:cNvSpPr/>
          <p:nvPr/>
        </p:nvSpPr>
        <p:spPr>
          <a:xfrm>
            <a:off x="551180" y="5684520"/>
            <a:ext cx="11096625" cy="1054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endParaRPr lang="zh-CN" altLang="en-US"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823595" y="5744845"/>
            <a:ext cx="106140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如果您还没有想好要选择什么课程，点击您想了解的课程的封面，可以查看该课程的一些介绍，如果确定要选这门课，点击橙色</a:t>
            </a:r>
            <a:r>
              <a:rPr lang="zh-CN" altLang="en-US" dirty="0" smtClean="0">
                <a:solidFill>
                  <a:schemeClr val="bg1"/>
                </a:solidFill>
                <a:latin typeface="微软雅黑" panose="020B0503020204020204" pitchFamily="34" charset="-122"/>
                <a:ea typeface="微软雅黑" panose="020B0503020204020204" pitchFamily="34" charset="-122"/>
              </a:rPr>
              <a:t>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课程报名</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，弹出提示【确定要报名此课程吗？】，点击</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确定</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，提示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报名成功</a:t>
            </a:r>
            <a:r>
              <a:rPr lang="zh-CN" altLang="en-US" dirty="0" smtClean="0">
                <a:solidFill>
                  <a:schemeClr val="bg1"/>
                </a:solidFill>
                <a:latin typeface="微软雅黑" panose="020B0503020204020204" pitchFamily="34" charset="-122"/>
                <a:ea typeface="微软雅黑" panose="020B0503020204020204" pitchFamily="34" charset="-122"/>
              </a:rPr>
              <a:t>，您成功添加了</a:t>
            </a:r>
            <a:r>
              <a:rPr lang="en-US" altLang="zh-CN" dirty="0" smtClean="0">
                <a:solidFill>
                  <a:schemeClr val="bg1"/>
                </a:solidFill>
                <a:latin typeface="微软雅黑" panose="020B0503020204020204" pitchFamily="34" charset="-122"/>
                <a:ea typeface="微软雅黑" panose="020B0503020204020204" pitchFamily="34" charset="-122"/>
              </a:rPr>
              <a:t>1</a:t>
            </a:r>
            <a:r>
              <a:rPr lang="zh-CN" altLang="en-US" dirty="0" smtClean="0">
                <a:solidFill>
                  <a:schemeClr val="bg1"/>
                </a:solidFill>
                <a:latin typeface="微软雅黑" panose="020B0503020204020204" pitchFamily="34" charset="-122"/>
                <a:ea typeface="微软雅黑" panose="020B0503020204020204" pitchFamily="34" charset="-122"/>
              </a:rPr>
              <a:t>门课程到学习空间</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，点击【确定】，此</a:t>
            </a:r>
            <a:r>
              <a:rPr lang="zh-CN" altLang="en-US" dirty="0">
                <a:solidFill>
                  <a:schemeClr val="bg1"/>
                </a:solidFill>
                <a:latin typeface="微软雅黑" panose="020B0503020204020204" pitchFamily="34" charset="-122"/>
                <a:ea typeface="微软雅黑" panose="020B0503020204020204" pitchFamily="34" charset="-122"/>
              </a:rPr>
              <a:t>门课程您就报名成功了</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195705" y="5108575"/>
            <a:ext cx="148653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7" name="图片 2" descr="8%UY_X}~S%I89O`O2L@OB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415" y="2020440"/>
            <a:ext cx="33035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5" descr="](15[_452ORQ_{~SW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082" y="2652787"/>
            <a:ext cx="3305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841096" y="2780928"/>
            <a:ext cx="811113" cy="510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195705" y="4437380"/>
            <a:ext cx="570865" cy="58356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20" name="文本框 19"/>
          <p:cNvSpPr txBox="1"/>
          <p:nvPr/>
        </p:nvSpPr>
        <p:spPr>
          <a:xfrm>
            <a:off x="3155717" y="2095510"/>
            <a:ext cx="432048" cy="58477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
        <p:nvSpPr>
          <p:cNvPr id="21" name="文本框 20"/>
          <p:cNvSpPr txBox="1"/>
          <p:nvPr/>
        </p:nvSpPr>
        <p:spPr>
          <a:xfrm>
            <a:off x="6873099" y="2636912"/>
            <a:ext cx="432048" cy="584775"/>
          </a:xfrm>
          <a:prstGeom prst="rect">
            <a:avLst/>
          </a:prstGeom>
          <a:noFill/>
        </p:spPr>
        <p:txBody>
          <a:bodyPr wrap="square" rtlCol="0">
            <a:spAutoFit/>
          </a:bodyPr>
          <a:lstStyle/>
          <a:p>
            <a:r>
              <a:rPr lang="zh-CN" altLang="en-US" sz="3200" b="1" dirty="0" smtClean="0">
                <a:solidFill>
                  <a:srgbClr val="FF0000"/>
                </a:solidFill>
              </a:rPr>
              <a:t>③</a:t>
            </a:r>
            <a:endParaRPr lang="zh-CN" altLang="en-US" sz="3200" b="1" dirty="0">
              <a:solidFill>
                <a:srgbClr val="FF0000"/>
              </a:solidFill>
            </a:endParaRPr>
          </a:p>
        </p:txBody>
      </p:sp>
      <p:sp>
        <p:nvSpPr>
          <p:cNvPr id="6" name="矩形 5"/>
          <p:cNvSpPr/>
          <p:nvPr/>
        </p:nvSpPr>
        <p:spPr>
          <a:xfrm>
            <a:off x="10770235" y="888365"/>
            <a:ext cx="662940" cy="4580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10885170" y="979170"/>
            <a:ext cx="662305" cy="4399915"/>
          </a:xfrm>
          <a:prstGeom prst="rect">
            <a:avLst/>
          </a:prstGeom>
          <a:noFill/>
        </p:spPr>
        <p:txBody>
          <a:bodyPr wrap="square" rtlCol="0">
            <a:spAutoFit/>
          </a:bodyPr>
          <a:p>
            <a:r>
              <a:rPr lang="zh-CN" altLang="en-US" sz="2000" b="1">
                <a:solidFill>
                  <a:srgbClr val="FF0000"/>
                </a:solidFill>
              </a:rPr>
              <a:t>注意：课程一定要先报名再学习</a:t>
            </a:r>
            <a:endParaRPr lang="zh-CN" altLang="en-US" sz="2000" b="1">
              <a:solidFill>
                <a:srgbClr val="FF0000"/>
              </a:solidFil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70025" y="849630"/>
            <a:ext cx="9384030" cy="4750435"/>
          </a:xfrm>
          <a:prstGeom prst="rect">
            <a:avLst/>
          </a:prstGeom>
        </p:spPr>
      </p:pic>
      <p:sp>
        <p:nvSpPr>
          <p:cNvPr id="32" name="Rectangle 31      (向天歌演示原创作品：www.TopPPT.cn)"/>
          <p:cNvSpPr/>
          <p:nvPr/>
        </p:nvSpPr>
        <p:spPr>
          <a:xfrm>
            <a:off x="910908" y="5743575"/>
            <a:ext cx="1044257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51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endParaRPr lang="zh-CN" altLang="en-US" sz="2800" b="1">
              <a:latin typeface="微软雅黑" panose="020B0503020204020204" pitchFamily="34" charset="-122"/>
              <a:ea typeface="微软雅黑" panose="020B0503020204020204" pitchFamily="34" charset="-122"/>
            </a:endParaRPr>
          </a:p>
        </p:txBody>
      </p:sp>
      <p:sp>
        <p:nvSpPr>
          <p:cNvPr id="21511" name="TextBox 43      (向天歌演示原创作品：www.TopPPT.cn)"/>
          <p:cNvSpPr txBox="1">
            <a:spLocks noChangeArrowheads="1"/>
          </p:cNvSpPr>
          <p:nvPr/>
        </p:nvSpPr>
        <p:spPr bwMode="auto">
          <a:xfrm>
            <a:off x="983685" y="5829984"/>
            <a:ext cx="102977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报名成功后，点击提示框里面</a:t>
            </a:r>
            <a:r>
              <a:rPr lang="zh-CN" altLang="en-US" dirty="0" smtClean="0">
                <a:solidFill>
                  <a:schemeClr val="bg1"/>
                </a:solidFill>
                <a:latin typeface="微软雅黑" panose="020B0503020204020204" pitchFamily="34" charset="-122"/>
                <a:ea typeface="微软雅黑" panose="020B0503020204020204" pitchFamily="34" charset="-122"/>
              </a:rPr>
              <a:t>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学习空间</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您就能回到学习空间页面</a:t>
            </a:r>
            <a:r>
              <a:rPr lang="zh-CN" altLang="en-US" dirty="0" smtClean="0">
                <a:solidFill>
                  <a:schemeClr val="bg1"/>
                </a:solidFill>
                <a:latin typeface="微软雅黑" panose="020B0503020204020204" pitchFamily="34" charset="-122"/>
                <a:ea typeface="微软雅黑" panose="020B0503020204020204" pitchFamily="34" charset="-122"/>
              </a:rPr>
              <a:t>。或者点击课程标题下方显示的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进入课程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，进入到课程学习页面。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629410" y="5168265"/>
            <a:ext cx="102171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717883" y="2501910"/>
            <a:ext cx="6619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a:t>
            </a:r>
            <a:r>
              <a:rPr lang="zh-CN" altLang="en-US" dirty="0" smtClean="0">
                <a:solidFill>
                  <a:schemeClr val="bg1"/>
                </a:solidFill>
                <a:latin typeface="微软雅黑" panose="020B0503020204020204" pitchFamily="34" charset="-122"/>
                <a:ea typeface="微软雅黑" panose="020B0503020204020204" pitchFamily="34" charset="-122"/>
              </a:rPr>
              <a:t>，点击【课程】，我</a:t>
            </a:r>
            <a:r>
              <a:rPr lang="zh-CN" altLang="en-US" dirty="0">
                <a:solidFill>
                  <a:schemeClr val="bg1"/>
                </a:solidFill>
                <a:latin typeface="微软雅黑" panose="020B0503020204020204" pitchFamily="34" charset="-122"/>
                <a:ea typeface="微软雅黑" panose="020B0503020204020204" pitchFamily="34" charset="-122"/>
              </a:rPr>
              <a:t>学的课，您可以看到刚才您报名成功的课程。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smtClean="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课程时间和考试时间是没有关系的。</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48605"/>
            <a:ext cx="11238865" cy="13709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退课</a:t>
            </a:r>
            <a:endParaRPr lang="zh-CN" altLang="en-US" sz="2800" b="1">
              <a:latin typeface="微软雅黑" panose="020B0503020204020204" pitchFamily="34" charset="-122"/>
              <a:ea typeface="微软雅黑" panose="020B0503020204020204" pitchFamily="34" charset="-122"/>
            </a:endParaRPr>
          </a:p>
        </p:txBody>
      </p:sp>
      <p:sp>
        <p:nvSpPr>
          <p:cNvPr id="23559" name="TextBox 43      (向天歌演示原创作品：www.TopPPT.cn)"/>
          <p:cNvSpPr txBox="1">
            <a:spLocks noChangeArrowheads="1"/>
          </p:cNvSpPr>
          <p:nvPr/>
        </p:nvSpPr>
        <p:spPr bwMode="auto">
          <a:xfrm>
            <a:off x="680720" y="5420360"/>
            <a:ext cx="110064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选课后，如果想进行退课，您可以在【课程】➤【我学的课】，把鼠标放在课程图片上，</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如果右上角</a:t>
            </a:r>
            <a:r>
              <a:rPr lang="zh-CN" altLang="en-US" dirty="0">
                <a:solidFill>
                  <a:schemeClr val="bg1"/>
                </a:solidFill>
                <a:latin typeface="微软雅黑" panose="020B0503020204020204" pitchFamily="34" charset="-122"/>
                <a:ea typeface="微软雅黑" panose="020B0503020204020204" pitchFamily="34" charset="-122"/>
                <a:sym typeface="+mn-ea"/>
              </a:rPr>
              <a:t>未出现【退课】按钮，只有【移动到】，即为学校要求不允许退课。</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如果显示“退课”按钮，点击退课，系统会弹出提示【您确定要退出此课程？退课后学习记录将无法恢复！】，如果您确定，点击【确定】即可。</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752475" y="983615"/>
            <a:ext cx="3997960" cy="4165600"/>
          </a:xfrm>
          <a:prstGeom prst="rect">
            <a:avLst/>
          </a:prstGeom>
        </p:spPr>
      </p:pic>
      <p:sp>
        <p:nvSpPr>
          <p:cNvPr id="5" name="矩形 4"/>
          <p:cNvSpPr/>
          <p:nvPr/>
        </p:nvSpPr>
        <p:spPr>
          <a:xfrm>
            <a:off x="3882390" y="1056005"/>
            <a:ext cx="86868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2"/>
          <a:stretch>
            <a:fillRect/>
          </a:stretch>
        </p:blipFill>
        <p:spPr>
          <a:xfrm>
            <a:off x="5367020" y="983615"/>
            <a:ext cx="4080510" cy="4245610"/>
          </a:xfrm>
          <a:prstGeom prst="rect">
            <a:avLst/>
          </a:prstGeom>
        </p:spPr>
      </p:pic>
      <p:pic>
        <p:nvPicPr>
          <p:cNvPr id="10" name="图片 9"/>
          <p:cNvPicPr>
            <a:picLocks noChangeAspect="1"/>
          </p:cNvPicPr>
          <p:nvPr/>
        </p:nvPicPr>
        <p:blipFill>
          <a:blip r:embed="rId3"/>
          <a:stretch>
            <a:fillRect/>
          </a:stretch>
        </p:blipFill>
        <p:spPr>
          <a:xfrm>
            <a:off x="5984875" y="2453005"/>
            <a:ext cx="5514975" cy="1952625"/>
          </a:xfrm>
          <a:prstGeom prst="rect">
            <a:avLst/>
          </a:prstGeom>
        </p:spPr>
      </p:pic>
      <p:sp>
        <p:nvSpPr>
          <p:cNvPr id="11" name="矩形 10"/>
          <p:cNvSpPr/>
          <p:nvPr/>
        </p:nvSpPr>
        <p:spPr>
          <a:xfrm>
            <a:off x="8027670" y="1039495"/>
            <a:ext cx="141986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5984875" y="2458085"/>
            <a:ext cx="5514340" cy="1947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752475" y="827405"/>
            <a:ext cx="8862060" cy="41198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29703" name="TextBox 43      (向天歌演示原创作品：www.TopPPT.cn)"/>
          <p:cNvSpPr txBox="1">
            <a:spLocks noChangeArrowheads="1"/>
          </p:cNvSpPr>
          <p:nvPr/>
        </p:nvSpPr>
        <p:spPr bwMode="auto">
          <a:xfrm>
            <a:off x="914400" y="5733415"/>
            <a:ext cx="105187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点击课程封面，进入课程的学习页面，右上角您可以</a:t>
            </a:r>
            <a:r>
              <a:rPr lang="zh-CN" altLang="en-US" dirty="0" smtClean="0">
                <a:solidFill>
                  <a:schemeClr val="bg1"/>
                </a:solidFill>
                <a:latin typeface="微软雅黑" panose="020B0503020204020204" pitchFamily="34" charset="-122"/>
                <a:ea typeface="微软雅黑" panose="020B0503020204020204" pitchFamily="34" charset="-122"/>
              </a:rPr>
              <a:t>看到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进度】或者【统计</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，点击查看</a:t>
            </a:r>
            <a:r>
              <a:rPr lang="zh-CN" altLang="en-US" dirty="0" smtClean="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smtClean="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当前完成的情况，如果您学校有特殊考核通知的，以学校通知为准，祝您取得好成绩。【进度】和【统计】是同一个功能，都可以查看成绩。</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314065" y="1976755"/>
            <a:ext cx="8119110" cy="3552190"/>
          </a:xfrm>
          <a:prstGeom prst="rect">
            <a:avLst/>
          </a:prstGeom>
        </p:spPr>
      </p:pic>
      <p:sp>
        <p:nvSpPr>
          <p:cNvPr id="5" name="矩形 4"/>
          <p:cNvSpPr/>
          <p:nvPr/>
        </p:nvSpPr>
        <p:spPr>
          <a:xfrm>
            <a:off x="7096760" y="909320"/>
            <a:ext cx="479425" cy="32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矩形 10"/>
          <p:cNvSpPr/>
          <p:nvPr/>
        </p:nvSpPr>
        <p:spPr>
          <a:xfrm>
            <a:off x="8974455" y="1990090"/>
            <a:ext cx="441325" cy="35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49960" y="5517515"/>
            <a:ext cx="103130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以上各项为目前常见的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1470025" y="998220"/>
            <a:ext cx="9410700" cy="4182745"/>
          </a:xfrm>
          <a:prstGeom prst="rect">
            <a:avLst/>
          </a:prstGeom>
        </p:spPr>
      </p:pic>
      <p:sp>
        <p:nvSpPr>
          <p:cNvPr id="5" name="矩形 4"/>
          <p:cNvSpPr/>
          <p:nvPr/>
        </p:nvSpPr>
        <p:spPr>
          <a:xfrm>
            <a:off x="1838325" y="1616075"/>
            <a:ext cx="8971280" cy="348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70255" y="961390"/>
            <a:ext cx="10706100" cy="4305300"/>
          </a:xfrm>
          <a:prstGeom prst="rect">
            <a:avLst/>
          </a:prstGeom>
        </p:spPr>
      </p:pic>
      <p:sp>
        <p:nvSpPr>
          <p:cNvPr id="32" name="Rectangle 31      (向天歌演示原创作品：www.TopPPT.cn)"/>
          <p:cNvSpPr/>
          <p:nvPr/>
        </p:nvSpPr>
        <p:spPr>
          <a:xfrm>
            <a:off x="770255" y="5483225"/>
            <a:ext cx="10705465" cy="9124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968375" y="5628640"/>
            <a:ext cx="10196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点击【进度】，您可以看到课程的考核权重，您获得的当前分数以及进度。</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09090" y="3122930"/>
            <a:ext cx="9028430" cy="77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95325" y="1033145"/>
            <a:ext cx="10801350" cy="2105025"/>
          </a:xfrm>
          <a:prstGeom prst="rect">
            <a:avLst/>
          </a:prstGeom>
        </p:spPr>
      </p:pic>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endParaRPr lang="zh-CN" altLang="en-US" sz="2800" b="1">
              <a:latin typeface="微软雅黑" panose="020B0503020204020204" pitchFamily="34" charset="-122"/>
              <a:ea typeface="微软雅黑" panose="020B0503020204020204" pitchFamily="34" charset="-122"/>
            </a:endParaRP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在【进度】或【统计】中不显示【考核标准和当前得分】，是因为贵校要求不允许查看成绩，请等待结课后老师导出成绩录入您学校教务网系统即可！</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15695" y="1610360"/>
            <a:ext cx="7141210" cy="1142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2"/>
          <a:stretch>
            <a:fillRect/>
          </a:stretch>
        </p:blipFill>
        <p:spPr>
          <a:xfrm>
            <a:off x="936625" y="3354705"/>
            <a:ext cx="10220960" cy="2005965"/>
          </a:xfrm>
          <a:prstGeom prst="rect">
            <a:avLst/>
          </a:prstGeom>
        </p:spPr>
      </p:pic>
      <p:sp>
        <p:nvSpPr>
          <p:cNvPr id="6" name="矩形 5"/>
          <p:cNvSpPr/>
          <p:nvPr/>
        </p:nvSpPr>
        <p:spPr>
          <a:xfrm>
            <a:off x="1332865" y="399224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查看考核</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a:t>
            </a:r>
            <a:r>
              <a:rPr lang="zh-CN" altLang="en-US" sz="4800" dirty="0" smtClean="0">
                <a:solidFill>
                  <a:prstClr val="white"/>
                </a:solidFill>
                <a:latin typeface="宋体" panose="02010600030101010101" pitchFamily="2" charset="-122"/>
                <a:ea typeface="宋体" panose="02010600030101010101" pitchFamily="2" charset="-122"/>
              </a:rPr>
              <a:t>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2" name="Rectangle 16      (向天歌演示原创作品：www.TopPPT.cn)"/>
          <p:cNvSpPr/>
          <p:nvPr/>
        </p:nvSpPr>
        <p:spPr>
          <a:xfrm>
            <a:off x="7400925" y="2192020"/>
            <a:ext cx="227774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6" name="Rectangle 17      (向天歌演示原创作品：www.TopPPT.cn)"/>
          <p:cNvSpPr/>
          <p:nvPr/>
        </p:nvSpPr>
        <p:spPr>
          <a:xfrm>
            <a:off x="7400925" y="3055620"/>
            <a:ext cx="254952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286956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12801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178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阅读、直播</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课程互动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任务</a:t>
            </a:r>
            <a:r>
              <a:rPr lang="en-US" altLang="zh-CN" sz="2400" b="1">
                <a:solidFill>
                  <a:schemeClr val="bg1"/>
                </a:solidFill>
                <a:latin typeface="微软雅黑" panose="020B0503020204020204" pitchFamily="34" charset="-122"/>
                <a:ea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41947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tretch>
            <a:fillRect/>
          </a:stretch>
        </p:blipFill>
        <p:spPr>
          <a:xfrm>
            <a:off x="812165" y="3155950"/>
            <a:ext cx="5905500" cy="1314450"/>
          </a:xfrm>
          <a:prstGeom prst="rect">
            <a:avLst/>
          </a:prstGeom>
        </p:spPr>
      </p:pic>
      <p:pic>
        <p:nvPicPr>
          <p:cNvPr id="18" name="图片 17"/>
          <p:cNvPicPr>
            <a:picLocks noChangeAspect="1"/>
          </p:cNvPicPr>
          <p:nvPr/>
        </p:nvPicPr>
        <p:blipFill>
          <a:blip r:embed="rId2"/>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pic>
        <p:nvPicPr>
          <p:cNvPr id="19" name="图片 18"/>
          <p:cNvPicPr>
            <a:picLocks noChangeAspect="1"/>
          </p:cNvPicPr>
          <p:nvPr/>
        </p:nvPicPr>
        <p:blipFill>
          <a:blip r:embed="rId3"/>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a:t>
            </a:r>
            <a:r>
              <a:rPr lang="zh-CN" altLang="en-US" dirty="0" smtClean="0">
                <a:solidFill>
                  <a:schemeClr val="bg1"/>
                </a:solidFill>
                <a:latin typeface="微软雅黑" panose="020B0503020204020204" pitchFamily="34" charset="-122"/>
                <a:ea typeface="微软雅黑" panose="020B0503020204020204" pitchFamily="34" charset="-122"/>
                <a:sym typeface="+mn-ea"/>
              </a:rPr>
              <a:t>看到您的任务点情况。</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2"/>
          <a:stretch>
            <a:fillRect/>
          </a:stretch>
        </p:blipFill>
        <p:spPr>
          <a:xfrm>
            <a:off x="479425" y="3976370"/>
            <a:ext cx="5828665" cy="2701925"/>
          </a:xfrm>
          <a:prstGeom prst="rect">
            <a:avLst/>
          </a:prstGeom>
        </p:spPr>
      </p:pic>
      <p:pic>
        <p:nvPicPr>
          <p:cNvPr id="7" name="图片 6"/>
          <p:cNvPicPr>
            <a:picLocks noChangeAspect="1"/>
          </p:cNvPicPr>
          <p:nvPr/>
        </p:nvPicPr>
        <p:blipFill>
          <a:blip r:embed="rId3"/>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超</a:t>
            </a:r>
            <a:r>
              <a:rPr lang="zh-CN" altLang="en-US" dirty="0">
                <a:solidFill>
                  <a:schemeClr val="bg1"/>
                </a:solidFill>
                <a:latin typeface="微软雅黑" panose="020B0503020204020204" pitchFamily="34" charset="-122"/>
                <a:ea typeface="微软雅黑" panose="020B0503020204020204" pitchFamily="34" charset="-122"/>
              </a:rPr>
              <a:t>星尔雅课程是网络在线自主学习，为了督促大家更好地认真学习课程，观看视频时是不能离开当前窗口打开其他页面或者做其他操作的，否则视频会自动暂停，请您认真学习，完成课程</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endParaRPr lang="zh-CN" altLang="en-US" sz="28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74965" y="1468755"/>
            <a:ext cx="3676015" cy="42760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766445" y="892810"/>
            <a:ext cx="6134100" cy="1257300"/>
          </a:xfrm>
          <a:prstGeom prst="rect">
            <a:avLst/>
          </a:prstGeom>
        </p:spPr>
      </p:pic>
      <p:pic>
        <p:nvPicPr>
          <p:cNvPr id="3" name="图片 2"/>
          <p:cNvPicPr>
            <a:picLocks noChangeAspect="1"/>
          </p:cNvPicPr>
          <p:nvPr/>
        </p:nvPicPr>
        <p:blipFill>
          <a:blip r:embed="rId2"/>
          <a:stretch>
            <a:fillRect/>
          </a:stretch>
        </p:blipFill>
        <p:spPr>
          <a:xfrm>
            <a:off x="598805" y="2286635"/>
            <a:ext cx="7124700" cy="4276725"/>
          </a:xfrm>
          <a:prstGeom prst="rect">
            <a:avLst/>
          </a:prstGeom>
        </p:spPr>
      </p:pic>
      <p:sp>
        <p:nvSpPr>
          <p:cNvPr id="27655" name="TextBox 43      (向天歌演示原创作品：www.TopPPT.cn)"/>
          <p:cNvSpPr txBox="1">
            <a:spLocks noChangeArrowheads="1"/>
          </p:cNvSpPr>
          <p:nvPr/>
        </p:nvSpPr>
        <p:spPr bwMode="auto">
          <a:xfrm>
            <a:off x="8110855" y="1608455"/>
            <a:ext cx="344995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如果课程有【阅读】章节，一般在课程的最后一个章节。</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阅读时长需要次日更新。</a:t>
            </a:r>
            <a:r>
              <a:rPr lang="zh-CN" altLang="en-US" dirty="0">
                <a:solidFill>
                  <a:schemeClr val="bg1"/>
                </a:solidFill>
                <a:latin typeface="微软雅黑" panose="020B0503020204020204" pitchFamily="34" charset="-122"/>
                <a:ea typeface="微软雅黑" panose="020B0503020204020204" pitchFamily="34" charset="-122"/>
                <a:sym typeface="+mn-ea"/>
              </a:rPr>
              <a:t>如果今天是课程最后一天学习时间，今天阅读，明天阅读时长正常更新，任务点在时长更新以后变绿，进度完成。</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193165" y="1397000"/>
            <a:ext cx="5596255" cy="56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1193165" y="4780915"/>
            <a:ext cx="3387725" cy="304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466090" y="2003425"/>
            <a:ext cx="6343650" cy="2752725"/>
          </a:xfrm>
          <a:prstGeom prst="rect">
            <a:avLst/>
          </a:prstGeom>
        </p:spPr>
      </p:pic>
      <p:sp>
        <p:nvSpPr>
          <p:cNvPr id="32" name="Rectangle 31      (向天歌演示原创作品：www.TopPPT.cn)"/>
          <p:cNvSpPr/>
          <p:nvPr/>
        </p:nvSpPr>
        <p:spPr>
          <a:xfrm>
            <a:off x="408305" y="4965065"/>
            <a:ext cx="11176000" cy="16738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5216525" y="2096135"/>
            <a:ext cx="6477000" cy="2609850"/>
          </a:xfrm>
          <a:prstGeom prst="rect">
            <a:avLst/>
          </a:prstGeom>
        </p:spPr>
      </p:pic>
      <p:pic>
        <p:nvPicPr>
          <p:cNvPr id="3" name="图片 2"/>
          <p:cNvPicPr>
            <a:picLocks noChangeAspect="1"/>
          </p:cNvPicPr>
          <p:nvPr/>
        </p:nvPicPr>
        <p:blipFill>
          <a:blip r:embed="rId3"/>
          <a:stretch>
            <a:fillRect/>
          </a:stretch>
        </p:blipFill>
        <p:spPr>
          <a:xfrm>
            <a:off x="1578610" y="917575"/>
            <a:ext cx="9182100" cy="904875"/>
          </a:xfrm>
          <a:prstGeom prst="rect">
            <a:avLst/>
          </a:prstGeom>
        </p:spPr>
      </p:pic>
      <p:sp>
        <p:nvSpPr>
          <p:cNvPr id="27655" name="TextBox 43      (向天歌演示原创作品：www.TopPPT.cn)"/>
          <p:cNvSpPr txBox="1">
            <a:spLocks noChangeArrowheads="1"/>
          </p:cNvSpPr>
          <p:nvPr/>
        </p:nvSpPr>
        <p:spPr bwMode="auto">
          <a:xfrm>
            <a:off x="480060" y="5074285"/>
            <a:ext cx="10998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如果阅读不占考核权重，您点击阅读章节进入查看阅读要求，完成对应时长，任务点变绿即可。</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如果显示【阅读总时长大于0分钟，阅读任务点可通过】，您点击下面的专题进入再退出，任务点当时即可变绿。</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如果显示【阅读总时长达到60分钟，课程阅读任务可完成】，您需要点击下面的专题进行阅读，达到要求的时长以后任务点才可以变绿，进度才可以达到</a:t>
            </a:r>
            <a:r>
              <a:rPr lang="en-US" altLang="zh-CN" dirty="0">
                <a:solidFill>
                  <a:schemeClr val="bg1"/>
                </a:solidFill>
                <a:latin typeface="微软雅黑" panose="020B0503020204020204" pitchFamily="34" charset="-122"/>
                <a:ea typeface="微软雅黑" panose="020B0503020204020204" pitchFamily="34" charset="-122"/>
                <a:sym typeface="+mn-ea"/>
              </a:rPr>
              <a:t>100%</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681355" y="317690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5424805" y="3558540"/>
            <a:ext cx="331724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 name="矩形 1"/>
          <p:cNvSpPr/>
          <p:nvPr/>
        </p:nvSpPr>
        <p:spPr>
          <a:xfrm>
            <a:off x="1811020" y="989330"/>
            <a:ext cx="2731135"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363980" y="2257425"/>
            <a:ext cx="6343650" cy="2752725"/>
          </a:xfrm>
          <a:prstGeom prst="rect">
            <a:avLst/>
          </a:prstGeom>
        </p:spPr>
      </p:pic>
      <p:sp>
        <p:nvSpPr>
          <p:cNvPr id="32" name="Rectangle 31      (向天歌演示原创作品：www.TopPPT.cn)"/>
          <p:cNvSpPr/>
          <p:nvPr/>
        </p:nvSpPr>
        <p:spPr>
          <a:xfrm>
            <a:off x="408305" y="5081905"/>
            <a:ext cx="11393805" cy="1612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80060" y="5146040"/>
            <a:ext cx="113226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如果阅读占考核权重，即【进度】里显示：阅读（</a:t>
            </a:r>
            <a:r>
              <a:rPr lang="en-US" altLang="zh-CN" dirty="0">
                <a:solidFill>
                  <a:schemeClr val="bg1"/>
                </a:solidFill>
                <a:latin typeface="微软雅黑" panose="020B0503020204020204" pitchFamily="34" charset="-122"/>
                <a:ea typeface="微软雅黑" panose="020B0503020204020204" pitchFamily="34" charset="-122"/>
                <a:sym typeface="+mn-ea"/>
              </a:rPr>
              <a:t>10</a:t>
            </a:r>
            <a:r>
              <a:rPr lang="zh-CN" altLang="en-US" dirty="0">
                <a:solidFill>
                  <a:schemeClr val="bg1"/>
                </a:solidFill>
                <a:latin typeface="微软雅黑" panose="020B0503020204020204" pitchFamily="34" charset="-122"/>
                <a:ea typeface="微软雅黑" panose="020B0503020204020204" pitchFamily="34" charset="-122"/>
                <a:sym typeface="+mn-ea"/>
              </a:rPr>
              <a:t>%）：资料模块中专题阅读总时长达到60分钟为满分。</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阅读章节会显示【阅读总时长大于0分钟，阅读任务点可通过】，您点击下面的专题进入再退出，任务点当时即可变绿，进度会显示完成，但是如果您的阅读总时长没有达到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分，是没有阅读成绩的。</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您点击阅读章节里的内容进行阅读或者点击资料模块里的专题进行阅读，都可以的，阅读时长达到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分钟即可获得阅读成绩。（有的学校阅读时长不是</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分钟，具体查看进度里显示或者学校要求）</a:t>
            </a:r>
            <a:endParaRPr lang="zh-CN" altLang="en-US" dirty="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563370" y="383857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1363980" y="822325"/>
            <a:ext cx="9324975" cy="1381125"/>
          </a:xfrm>
          <a:prstGeom prst="rect">
            <a:avLst/>
          </a:prstGeom>
        </p:spPr>
      </p:pic>
      <p:sp>
        <p:nvSpPr>
          <p:cNvPr id="5" name="矩形 4"/>
          <p:cNvSpPr/>
          <p:nvPr/>
        </p:nvSpPr>
        <p:spPr>
          <a:xfrm>
            <a:off x="9425940" y="1332865"/>
            <a:ext cx="931545" cy="631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矩形 5"/>
          <p:cNvSpPr/>
          <p:nvPr/>
        </p:nvSpPr>
        <p:spPr>
          <a:xfrm>
            <a:off x="1691005" y="822325"/>
            <a:ext cx="3868420" cy="29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384800"/>
            <a:ext cx="10847705" cy="1085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61670" y="1091565"/>
            <a:ext cx="10868025" cy="3990975"/>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资料</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71220" y="5452110"/>
            <a:ext cx="104806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如果【阅读】占考核权重，您可以点击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右上角导航栏的【资料】，阅读资料里的专题内容即可。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专题中的视频、音频等是不计入阅读时长的，需要您阅读专题中的纯文本文字。</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如果后面没有下载图标，您是无法下载的。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338820" y="1188720"/>
            <a:ext cx="587375" cy="310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332230" y="3307080"/>
            <a:ext cx="212344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117205" y="3307080"/>
            <a:ext cx="309245"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046595" y="1611630"/>
            <a:ext cx="4692650" cy="4072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2477770"/>
            <a:ext cx="6153150" cy="372427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1200150"/>
            <a:ext cx="5895975" cy="933450"/>
          </a:xfrm>
          <a:prstGeom prst="rect">
            <a:avLst/>
          </a:prstGeom>
        </p:spPr>
      </p:pic>
      <p:sp>
        <p:nvSpPr>
          <p:cNvPr id="27655" name="TextBox 43      (向天歌演示原创作品：www.TopPPT.cn)"/>
          <p:cNvSpPr txBox="1">
            <a:spLocks noChangeArrowheads="1"/>
          </p:cNvSpPr>
          <p:nvPr/>
        </p:nvSpPr>
        <p:spPr bwMode="auto">
          <a:xfrm>
            <a:off x="7220585" y="1837055"/>
            <a:ext cx="444373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如果最后一个章节为直播，可点击进入看到直播内容。</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如果直播已发布，会显示直播时间，建议您在对应时间内观看直播。</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rPr>
              <a:t>如果还未发布，请耐心等待直播发布。关于直播课程的时间，请您加入【刷个直播】小组，在学习通首页右上角输入邀请码：</a:t>
            </a:r>
            <a:r>
              <a:rPr lang="en-US" altLang="zh-CN" dirty="0">
                <a:solidFill>
                  <a:schemeClr val="bg1"/>
                </a:solidFill>
                <a:latin typeface="微软雅黑" panose="020B0503020204020204" pitchFamily="34" charset="-122"/>
                <a:ea typeface="微软雅黑" panose="020B0503020204020204" pitchFamily="34" charset="-122"/>
              </a:rPr>
              <a:t>ef45782 </a:t>
            </a:r>
            <a:r>
              <a:rPr lang="zh-CN" altLang="en-US" dirty="0">
                <a:solidFill>
                  <a:schemeClr val="bg1"/>
                </a:solidFill>
                <a:latin typeface="微软雅黑" panose="020B0503020204020204" pitchFamily="34" charset="-122"/>
                <a:ea typeface="微软雅黑" panose="020B0503020204020204" pitchFamily="34" charset="-122"/>
              </a:rPr>
              <a:t>查看话题，关注直播时间。祝您学习愉快！</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只有发布在课程章节里的直播才统计直播时长，记录成绩。</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694690" y="3046095"/>
            <a:ext cx="91186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69315" y="851535"/>
            <a:ext cx="10504805" cy="457454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7176" name="TextBox 43      (向天歌演示原创作品：www.TopPPT.cn)"/>
          <p:cNvSpPr txBox="1">
            <a:spLocks noChangeArrowheads="1"/>
          </p:cNvSpPr>
          <p:nvPr/>
        </p:nvSpPr>
        <p:spPr bwMode="auto">
          <a:xfrm>
            <a:off x="801370" y="5608320"/>
            <a:ext cx="1067371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打开浏览器，在网址栏中输入学校开课通知中的尔雅学习网址，或者将网址直接复制到网址栏。比如： kfbcs.benke.chaoxing.com，推荐使用谷歌、火狐或搜狗浏览器。 （</a:t>
            </a:r>
            <a:r>
              <a:rPr lang="zh-CN" altLang="en-US" dirty="0">
                <a:solidFill>
                  <a:schemeClr val="bg1"/>
                </a:solidFill>
                <a:latin typeface="微软雅黑" panose="020B0503020204020204" pitchFamily="34" charset="-122"/>
                <a:ea typeface="微软雅黑" panose="020B0503020204020204" pitchFamily="34" charset="-122"/>
              </a:rPr>
              <a:t>提示：一定要记住</a:t>
            </a:r>
            <a:r>
              <a:rPr lang="zh-CN" altLang="en-US" dirty="0" smtClean="0">
                <a:solidFill>
                  <a:schemeClr val="bg1"/>
                </a:solidFill>
                <a:latin typeface="微软雅黑" panose="020B0503020204020204" pitchFamily="34" charset="-122"/>
                <a:ea typeface="微软雅黑" panose="020B0503020204020204" pitchFamily="34" charset="-122"/>
              </a:rPr>
              <a:t>您的网址哦</a:t>
            </a:r>
            <a:r>
              <a:rPr lang="zh-CN" altLang="en-US" dirty="0">
                <a:solidFill>
                  <a:schemeClr val="bg1"/>
                </a:solidFill>
                <a:latin typeface="微软雅黑" panose="020B0503020204020204" pitchFamily="34" charset="-122"/>
                <a:ea typeface="微软雅黑" panose="020B0503020204020204" pitchFamily="34" charset="-122"/>
              </a:rPr>
              <a:t>！以后每次登录都会用到它。</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6880860" y="688975"/>
            <a:ext cx="2987040"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在网址栏直接输入网址</a:t>
            </a:r>
            <a:endParaRPr lang="zh-CN" altLang="en-US" b="1" noProof="1">
              <a:solidFill>
                <a:srgbClr val="FF0000"/>
              </a:solidFill>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3001010"/>
            <a:ext cx="11202035" cy="561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7740" y="836930"/>
            <a:ext cx="8448675" cy="2066925"/>
          </a:xfrm>
          <a:prstGeom prst="rect">
            <a:avLst/>
          </a:prstGeom>
        </p:spPr>
      </p:pic>
      <p:pic>
        <p:nvPicPr>
          <p:cNvPr id="8" name="图片 7"/>
          <p:cNvPicPr>
            <a:picLocks noChangeAspect="1"/>
          </p:cNvPicPr>
          <p:nvPr/>
        </p:nvPicPr>
        <p:blipFill>
          <a:blip r:embed="rId2"/>
          <a:stretch>
            <a:fillRect/>
          </a:stretch>
        </p:blipFill>
        <p:spPr>
          <a:xfrm>
            <a:off x="904875" y="3700780"/>
            <a:ext cx="8505825" cy="2295525"/>
          </a:xfrm>
          <a:prstGeom prst="rect">
            <a:avLst/>
          </a:prstGeom>
        </p:spPr>
      </p:pic>
      <p:sp>
        <p:nvSpPr>
          <p:cNvPr id="27655" name="TextBox 43      (向天歌演示原创作品：www.TopPPT.cn)"/>
          <p:cNvSpPr txBox="1">
            <a:spLocks noChangeArrowheads="1"/>
          </p:cNvSpPr>
          <p:nvPr/>
        </p:nvSpPr>
        <p:spPr bwMode="auto">
          <a:xfrm>
            <a:off x="664210" y="3106420"/>
            <a:ext cx="1087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44600" y="4759960"/>
            <a:ext cx="353822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Rectangle 31      (向天歌演示原创作品：www.TopPPT.cn)"/>
          <p:cNvSpPr/>
          <p:nvPr/>
        </p:nvSpPr>
        <p:spPr>
          <a:xfrm>
            <a:off x="551180" y="6075680"/>
            <a:ext cx="11315065" cy="6788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2940" y="6109335"/>
            <a:ext cx="11087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smtClean="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2"/>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，即进度需要达到</a:t>
            </a:r>
            <a:r>
              <a:rPr lang="en-US" altLang="zh-CN" dirty="0" smtClean="0">
                <a:solidFill>
                  <a:schemeClr val="bg1"/>
                </a:solidFill>
                <a:latin typeface="微软雅黑" panose="020B0503020204020204" pitchFamily="34" charset="-122"/>
                <a:ea typeface="微软雅黑" panose="020B0503020204020204" pitchFamily="34" charset="-122"/>
              </a:rPr>
              <a:t>80%</a:t>
            </a:r>
            <a:r>
              <a:rPr lang="zh-CN" altLang="en-US" dirty="0" smtClean="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smtClean="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p>
            <a:r>
              <a:rPr lang="zh-CN" altLang="en-US" sz="3200" b="1" dirty="0" smtClean="0">
                <a:solidFill>
                  <a:srgbClr val="FF0000"/>
                </a:solidFill>
              </a:rPr>
              <a:t>②</a:t>
            </a:r>
            <a:endParaRPr lang="zh-CN" altLang="en-US" sz="3200" b="1" dirty="0">
              <a:solidFill>
                <a:srgbClr val="FF0000"/>
              </a:solidFill>
            </a:endParaRPr>
          </a:p>
        </p:txBody>
      </p:sp>
      <p:sp>
        <p:nvSpPr>
          <p:cNvPr id="2" name="文本框 1"/>
          <p:cNvSpPr txBox="1"/>
          <p:nvPr/>
        </p:nvSpPr>
        <p:spPr>
          <a:xfrm>
            <a:off x="2925445" y="2881630"/>
            <a:ext cx="570865" cy="583565"/>
          </a:xfrm>
          <a:prstGeom prst="rect">
            <a:avLst/>
          </a:prstGeom>
          <a:noFill/>
        </p:spPr>
        <p:txBody>
          <a:bodyPr wrap="square" rtlCol="0">
            <a:spAutoFit/>
          </a:bodyPr>
          <a:p>
            <a:r>
              <a:rPr lang="zh-CN" altLang="en-US" sz="3200" b="1" dirty="0" smtClean="0">
                <a:solidFill>
                  <a:srgbClr val="FF0000"/>
                </a:solidFill>
              </a:rPr>
              <a:t>①</a:t>
            </a:r>
            <a:endParaRPr lang="zh-CN" altLang="en-US" sz="3200" b="1" dirty="0">
              <a:solidFill>
                <a:srgbClr val="FF0000"/>
              </a:solidFill>
            </a:endParaRP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p>
            <a:r>
              <a:rPr lang="zh-CN" altLang="en-US" sz="2000" b="1">
                <a:solidFill>
                  <a:srgbClr val="FF0000"/>
                </a:solidFill>
              </a:rPr>
              <a:t>小贴士：</a:t>
            </a:r>
            <a:endParaRPr lang="zh-CN" altLang="en-US" sz="2000" dirty="0" smtClean="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p>
            <a:r>
              <a:rPr lang="zh-CN" altLang="en-US" sz="3200" b="1" dirty="0" smtClean="0">
                <a:solidFill>
                  <a:srgbClr val="FF0000"/>
                </a:solidFill>
              </a:rPr>
              <a:t>③</a:t>
            </a:r>
            <a:endParaRPr lang="zh-CN" altLang="en-US" sz="3200" b="1" dirty="0" smtClean="0">
              <a:solidFill>
                <a:srgbClr val="FF0000"/>
              </a:solidFill>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smtClean="0">
                <a:solidFill>
                  <a:srgbClr val="FF0000"/>
                </a:solidFill>
                <a:latin typeface="微软雅黑" panose="020B0503020204020204" pitchFamily="34" charset="-122"/>
                <a:ea typeface="微软雅黑" panose="020B0503020204020204" pitchFamily="34" charset="-122"/>
              </a:rPr>
              <a:t>【确定交卷】</a:t>
            </a:r>
            <a:r>
              <a:rPr lang="zh-CN" altLang="en-US" sz="1800" dirty="0" smtClean="0">
                <a:solidFill>
                  <a:schemeClr val="bg1"/>
                </a:solidFill>
                <a:latin typeface="微软雅黑" panose="020B0503020204020204" pitchFamily="34" charset="-122"/>
                <a:ea typeface="微软雅黑" panose="020B0503020204020204" pitchFamily="34" charset="-122"/>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p>
            <a:r>
              <a:rPr lang="zh-CN" altLang="en-US" sz="3200" b="1" dirty="0" smtClean="0">
                <a:solidFill>
                  <a:srgbClr val="FF0000"/>
                </a:solidFill>
              </a:rPr>
              <a:t>④</a:t>
            </a:r>
            <a:endParaRPr lang="zh-CN" altLang="en-US" sz="3200" b="1" dirty="0" smtClean="0">
              <a:solidFill>
                <a:srgbClr val="FF0000"/>
              </a:solidFill>
            </a:endParaRPr>
          </a:p>
        </p:txBody>
      </p:sp>
      <p:sp>
        <p:nvSpPr>
          <p:cNvPr id="7" name="文本框 6"/>
          <p:cNvSpPr txBox="1"/>
          <p:nvPr/>
        </p:nvSpPr>
        <p:spPr>
          <a:xfrm>
            <a:off x="5701030" y="436880"/>
            <a:ext cx="570865" cy="583565"/>
          </a:xfrm>
          <a:prstGeom prst="rect">
            <a:avLst/>
          </a:prstGeom>
          <a:noFill/>
        </p:spPr>
        <p:txBody>
          <a:bodyPr wrap="square" rtlCol="0">
            <a:spAutoFit/>
          </a:bodyPr>
          <a:p>
            <a:r>
              <a:rPr lang="zh-CN" altLang="en-US" sz="3200" b="1" dirty="0" smtClean="0">
                <a:solidFill>
                  <a:srgbClr val="FF0000"/>
                </a:solidFill>
              </a:rPr>
              <a:t>⑤</a:t>
            </a:r>
            <a:endParaRPr lang="zh-CN" altLang="en-US" sz="3200" b="1" dirty="0" smtClean="0">
              <a:solidFill>
                <a:srgbClr val="FF0000"/>
              </a:solidFill>
            </a:endParaRP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p>
            <a:r>
              <a:rPr lang="zh-CN" altLang="en-US" sz="3200" b="1" dirty="0" smtClean="0">
                <a:solidFill>
                  <a:srgbClr val="FF0000"/>
                </a:solidFill>
              </a:rPr>
              <a:t>⑥</a:t>
            </a:r>
            <a:endParaRPr lang="zh-CN" altLang="en-US" sz="3200" b="1" dirty="0" smtClean="0">
              <a:solidFill>
                <a:srgbClr val="FF0000"/>
              </a:solidFill>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590540" y="863600"/>
            <a:ext cx="3014345" cy="1463675"/>
          </a:xfrm>
          <a:prstGeom prst="rect">
            <a:avLst/>
          </a:prstGeom>
        </p:spPr>
      </p:pic>
      <p:pic>
        <p:nvPicPr>
          <p:cNvPr id="8" name="图片 7"/>
          <p:cNvPicPr>
            <a:picLocks noChangeAspect="1"/>
          </p:cNvPicPr>
          <p:nvPr/>
        </p:nvPicPr>
        <p:blipFill>
          <a:blip r:embed="rId2"/>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p>
            <a:r>
              <a:rPr lang="zh-CN" altLang="en-US" sz="3200" b="1" dirty="0" smtClean="0">
                <a:solidFill>
                  <a:srgbClr val="FF0000"/>
                </a:solidFill>
              </a:rPr>
              <a:t>⑦</a:t>
            </a:r>
            <a:endParaRPr lang="zh-CN" altLang="en-US" sz="3200" b="1" dirty="0" smtClean="0">
              <a:solidFill>
                <a:srgbClr val="FF0000"/>
              </a:solidFill>
            </a:endParaRPr>
          </a:p>
        </p:txBody>
      </p:sp>
      <p:pic>
        <p:nvPicPr>
          <p:cNvPr id="9" name="图片 8"/>
          <p:cNvPicPr>
            <a:picLocks noChangeAspect="1"/>
          </p:cNvPicPr>
          <p:nvPr/>
        </p:nvPicPr>
        <p:blipFill>
          <a:blip r:embed="rId3"/>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p>
            <a:r>
              <a:rPr lang="zh-CN" altLang="en-US" dirty="0" smtClean="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4157345" y="926465"/>
            <a:ext cx="3596640" cy="2739390"/>
          </a:xfrm>
          <a:prstGeom prst="rect">
            <a:avLst/>
          </a:prstGeom>
        </p:spPr>
      </p:pic>
      <p:pic>
        <p:nvPicPr>
          <p:cNvPr id="9" name="图片 8"/>
          <p:cNvPicPr>
            <a:picLocks noChangeAspect="1"/>
          </p:cNvPicPr>
          <p:nvPr/>
        </p:nvPicPr>
        <p:blipFill>
          <a:blip r:embed="rId2"/>
          <a:stretch>
            <a:fillRect/>
          </a:stretch>
        </p:blipFill>
        <p:spPr>
          <a:xfrm>
            <a:off x="354330" y="926465"/>
            <a:ext cx="3548380" cy="2740025"/>
          </a:xfrm>
          <a:prstGeom prst="rect">
            <a:avLst/>
          </a:prstGeom>
        </p:spPr>
      </p:pic>
      <p:pic>
        <p:nvPicPr>
          <p:cNvPr id="7" name="图片 6"/>
          <p:cNvPicPr>
            <a:picLocks noChangeAspect="1"/>
          </p:cNvPicPr>
          <p:nvPr/>
        </p:nvPicPr>
        <p:blipFill>
          <a:blip r:embed="rId3"/>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4"/>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p>
            <a:r>
              <a:rPr lang="zh-CN" altLang="en-US" sz="3200" b="1" dirty="0" smtClean="0">
                <a:solidFill>
                  <a:srgbClr val="FF0000"/>
                </a:solidFill>
              </a:rPr>
              <a:t>⑧</a:t>
            </a:r>
            <a:endParaRPr lang="zh-CN" altLang="en-US" sz="3200" b="1" dirty="0" smtClean="0">
              <a:solidFill>
                <a:srgbClr val="FF0000"/>
              </a:solidFill>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2"/>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3"/>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话题标题</a:t>
            </a:r>
            <a:endParaRPr lang="zh-CN" altLang="en-US" b="1" noProof="1">
              <a:solidFill>
                <a:srgbClr val="FF0000"/>
              </a:solidFill>
            </a:endParaRP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话题正文</a:t>
            </a:r>
            <a:endParaRPr lang="zh-CN" altLang="en-US" b="1" noProof="1">
              <a:solidFill>
                <a:srgbClr val="FF0000"/>
              </a:solidFill>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270000" y="4799965"/>
            <a:ext cx="9629775" cy="1484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327150" y="4943475"/>
            <a:ext cx="94291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smtClean="0">
                <a:solidFill>
                  <a:schemeClr val="bg1"/>
                </a:solidFill>
                <a:latin typeface="微软雅黑" panose="020B0503020204020204" pitchFamily="34" charset="-122"/>
                <a:ea typeface="微软雅黑" panose="020B0503020204020204" pitchFamily="34" charset="-122"/>
                <a:sym typeface="+mn-ea"/>
              </a:rPr>
              <a:t>可以在【全部话题】旁边的搜索框输入关键字进行搜索与之有关的话题。</a:t>
            </a:r>
            <a:endParaRPr lang="zh-CN" altLang="en-US" dirty="0" smtClean="0">
              <a:solidFill>
                <a:schemeClr val="bg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70000" y="1123315"/>
            <a:ext cx="9629775" cy="3314700"/>
          </a:xfrm>
          <a:prstGeom prst="rect">
            <a:avLst/>
          </a:prstGeom>
        </p:spPr>
      </p:pic>
      <p:sp>
        <p:nvSpPr>
          <p:cNvPr id="4" name="矩形 3"/>
          <p:cNvSpPr/>
          <p:nvPr/>
        </p:nvSpPr>
        <p:spPr>
          <a:xfrm>
            <a:off x="8691880" y="1300480"/>
            <a:ext cx="152209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962785" y="3788410"/>
            <a:ext cx="168846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2172335" y="1180465"/>
            <a:ext cx="2375535" cy="50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7" name="矩形标注 6"/>
          <p:cNvSpPr/>
          <p:nvPr/>
        </p:nvSpPr>
        <p:spPr>
          <a:xfrm>
            <a:off x="8367395" y="2759710"/>
            <a:ext cx="1181735" cy="1365885"/>
          </a:xfrm>
          <a:prstGeom prst="wedgeRectCallout">
            <a:avLst>
              <a:gd name="adj1" fmla="val 91966"/>
              <a:gd name="adj2" fmla="val -30846"/>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b="1" noProof="1">
              <a:solidFill>
                <a:srgbClr val="FF0000"/>
              </a:solidFill>
            </a:endParaRPr>
          </a:p>
        </p:txBody>
      </p:sp>
      <p:pic>
        <p:nvPicPr>
          <p:cNvPr id="9" name="图片 8"/>
          <p:cNvPicPr>
            <a:picLocks noChangeAspect="1"/>
          </p:cNvPicPr>
          <p:nvPr/>
        </p:nvPicPr>
        <p:blipFill>
          <a:blip r:embed="rId2"/>
          <a:stretch>
            <a:fillRect/>
          </a:stretch>
        </p:blipFill>
        <p:spPr>
          <a:xfrm>
            <a:off x="8558530" y="2882265"/>
            <a:ext cx="800100" cy="1009650"/>
          </a:xfrm>
          <a:prstGeom prst="rect">
            <a:avLst/>
          </a:prstGeom>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528945"/>
            <a:ext cx="10442575"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12495" y="990600"/>
            <a:ext cx="8429625" cy="4291965"/>
          </a:xfrm>
          <a:prstGeom prst="rect">
            <a:avLst/>
          </a:prstGeom>
        </p:spPr>
      </p:pic>
      <p:sp>
        <p:nvSpPr>
          <p:cNvPr id="27655" name="TextBox 43      (向天歌演示原创作品：www.TopPPT.cn)"/>
          <p:cNvSpPr txBox="1">
            <a:spLocks noChangeArrowheads="1"/>
          </p:cNvSpPr>
          <p:nvPr/>
        </p:nvSpPr>
        <p:spPr bwMode="auto">
          <a:xfrm>
            <a:off x="1056963" y="559654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您也可以在观看</a:t>
            </a:r>
            <a:r>
              <a:rPr lang="zh-CN" altLang="en-US" dirty="0">
                <a:solidFill>
                  <a:schemeClr val="bg1"/>
                </a:solidFill>
                <a:latin typeface="微软雅黑" panose="020B0503020204020204" pitchFamily="34" charset="-122"/>
                <a:ea typeface="微软雅黑" panose="020B0503020204020204" pitchFamily="34" charset="-122"/>
              </a:rPr>
              <a:t>视频的同时，点击视频页面右侧的【讨论】进行发布（发布讨论时视频会暂停）</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7881864" y="990594"/>
            <a:ext cx="576064" cy="27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7224395" y="1344930"/>
            <a:ext cx="6572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8404225" y="1967230"/>
            <a:ext cx="2876550" cy="2647950"/>
          </a:xfrm>
          <a:prstGeom prst="rect">
            <a:avLst/>
          </a:prstGeo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09320" y="5634355"/>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752475" y="233363"/>
            <a:ext cx="356235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15035" y="865505"/>
            <a:ext cx="10504805" cy="4574540"/>
          </a:xfrm>
          <a:prstGeom prst="rect">
            <a:avLst/>
          </a:prstGeom>
        </p:spPr>
      </p:pic>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点击右上角的</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登录</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按钮</a:t>
            </a:r>
            <a:r>
              <a:rPr lang="zh-CN" altLang="en-US" dirty="0">
                <a:solidFill>
                  <a:schemeClr val="bg1"/>
                </a:solidFill>
                <a:latin typeface="微软雅黑" panose="020B0503020204020204" pitchFamily="34" charset="-122"/>
                <a:ea typeface="微软雅黑" panose="020B0503020204020204" pitchFamily="34" charset="-122"/>
              </a:rPr>
              <a:t>，跳转到用户登录页面。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7898571" y="291207"/>
            <a:ext cx="1151481" cy="431800"/>
          </a:xfrm>
          <a:prstGeom prst="wedgeRectCallout">
            <a:avLst>
              <a:gd name="adj1" fmla="val 186429"/>
              <a:gd name="adj2" fmla="val 16505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点击登录</a:t>
            </a:r>
            <a:endParaRPr lang="zh-CN" altLang="en-US" b="1" noProof="1">
              <a:solidFill>
                <a:srgbClr val="FF0000"/>
              </a:solidFill>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如果您在考核中看到【访问】占考核权重，那么您需要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a:t>
            </a:r>
            <a:r>
              <a:rPr lang="zh-CN" altLang="en-US" dirty="0">
                <a:solidFill>
                  <a:schemeClr val="bg1"/>
                </a:solidFill>
                <a:latin typeface="微软雅黑" panose="020B0503020204020204" pitchFamily="34" charset="-122"/>
                <a:ea typeface="微软雅黑" panose="020B0503020204020204" pitchFamily="34" charset="-122"/>
                <a:sym typeface="+mn-ea"/>
              </a:rPr>
              <a:t>访问次数是指您进入课程学习课程任务的次数。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416050" y="3550285"/>
            <a:ext cx="7548245" cy="2076450"/>
          </a:xfrm>
          <a:prstGeom prst="rect">
            <a:avLst/>
          </a:prstGeom>
        </p:spPr>
      </p:pic>
      <p:pic>
        <p:nvPicPr>
          <p:cNvPr id="4" name="图片 3"/>
          <p:cNvPicPr>
            <a:picLocks noChangeAspect="1"/>
          </p:cNvPicPr>
          <p:nvPr/>
        </p:nvPicPr>
        <p:blipFill>
          <a:blip r:embed="rId2"/>
          <a:stretch>
            <a:fillRect/>
          </a:stretch>
        </p:blipFill>
        <p:spPr>
          <a:xfrm>
            <a:off x="1414780" y="863600"/>
            <a:ext cx="9534525" cy="2543175"/>
          </a:xfrm>
          <a:prstGeom prst="rect">
            <a:avLst/>
          </a:prstGeom>
        </p:spPr>
      </p:pic>
      <p:sp>
        <p:nvSpPr>
          <p:cNvPr id="5" name="矩形 4"/>
          <p:cNvSpPr/>
          <p:nvPr/>
        </p:nvSpPr>
        <p:spPr>
          <a:xfrm>
            <a:off x="8453120" y="2546985"/>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【签到】是老师在上课时发出的【活动】任务，如果老师没有发出签到任务（即：您在任务里没有看到任何进行中或者已结束的任务），是不需要签到的，直接完成课程内容即可。您在课程【进度</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统计】查看【考核内容】中是否有签到比例，如无此考核项，是不需要完成的。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200785" y="907415"/>
            <a:ext cx="9601200" cy="2905125"/>
          </a:xfrm>
          <a:prstGeom prst="rect">
            <a:avLst/>
          </a:prstGeom>
        </p:spPr>
      </p:pic>
      <p:pic>
        <p:nvPicPr>
          <p:cNvPr id="5" name="图片 4"/>
          <p:cNvPicPr>
            <a:picLocks noChangeAspect="1"/>
          </p:cNvPicPr>
          <p:nvPr/>
        </p:nvPicPr>
        <p:blipFill>
          <a:blip r:embed="rId2"/>
          <a:stretch>
            <a:fillRect/>
          </a:stretch>
        </p:blipFill>
        <p:spPr>
          <a:xfrm>
            <a:off x="551180" y="4009390"/>
            <a:ext cx="11039475" cy="1276350"/>
          </a:xfrm>
          <a:prstGeom prst="rect">
            <a:avLst/>
          </a:prstGeom>
        </p:spPr>
      </p:pic>
      <p:sp>
        <p:nvSpPr>
          <p:cNvPr id="7" name="矩形 6"/>
          <p:cNvSpPr/>
          <p:nvPr/>
        </p:nvSpPr>
        <p:spPr>
          <a:xfrm>
            <a:off x="7571740" y="2866390"/>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125335" y="4009390"/>
            <a:ext cx="634365" cy="44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61655" y="3303270"/>
            <a:ext cx="2752725" cy="3313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88020" y="3363595"/>
            <a:ext cx="255460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右上角导航栏【任务】，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199515" y="842010"/>
            <a:ext cx="9715500" cy="2338705"/>
          </a:xfrm>
          <a:prstGeom prst="rect">
            <a:avLst/>
          </a:prstGeom>
        </p:spPr>
      </p:pic>
      <p:pic>
        <p:nvPicPr>
          <p:cNvPr id="6" name="图片 5"/>
          <p:cNvPicPr>
            <a:picLocks noChangeAspect="1"/>
          </p:cNvPicPr>
          <p:nvPr/>
        </p:nvPicPr>
        <p:blipFill>
          <a:blip r:embed="rId2"/>
          <a:stretch>
            <a:fillRect/>
          </a:stretch>
        </p:blipFill>
        <p:spPr>
          <a:xfrm>
            <a:off x="1199515" y="3303270"/>
            <a:ext cx="6788785" cy="3313430"/>
          </a:xfrm>
          <a:prstGeom prst="rect">
            <a:avLst/>
          </a:prstGeom>
        </p:spPr>
      </p:pic>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endParaRPr lang="en-US"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smtClean="0">
                <a:solidFill>
                  <a:schemeClr val="bg1"/>
                </a:solidFill>
                <a:latin typeface="微软雅黑" panose="020B0503020204020204" pitchFamily="34" charset="-122"/>
                <a:ea typeface="微软雅黑" panose="020B0503020204020204" pitchFamily="34" charset="-122"/>
                <a:sym typeface="+mn-ea"/>
              </a:rPr>
              <a:t>主题讨论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smtClean="0">
                <a:solidFill>
                  <a:schemeClr val="bg1"/>
                </a:solidFill>
                <a:latin typeface="微软雅黑" panose="020B0503020204020204" pitchFamily="34" charset="-122"/>
                <a:ea typeface="微软雅黑" panose="020B0503020204020204" pitchFamily="34" charset="-122"/>
                <a:sym typeface="+mn-ea"/>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不支持的活动有：投票、分组任务。</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44295" y="907415"/>
            <a:ext cx="9601200" cy="2905125"/>
          </a:xfrm>
          <a:prstGeom prst="rect">
            <a:avLst/>
          </a:prstGeom>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339080"/>
            <a:ext cx="11072495" cy="13582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94665" y="872490"/>
            <a:ext cx="11058525" cy="419100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笔记</a:t>
            </a:r>
            <a:endParaRPr lang="zh-CN" altLang="zh-CN"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615950" y="5406390"/>
            <a:ext cx="108750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您在观看</a:t>
            </a:r>
            <a:r>
              <a:rPr lang="zh-CN" altLang="en-US" dirty="0">
                <a:solidFill>
                  <a:schemeClr val="bg1"/>
                </a:solidFill>
                <a:latin typeface="微软雅黑" panose="020B0503020204020204" pitchFamily="34" charset="-122"/>
                <a:ea typeface="微软雅黑" panose="020B0503020204020204" pitchFamily="34" charset="-122"/>
              </a:rPr>
              <a:t>视频时，如果想将视频中的一些知识点记录下来，可以点击右上角的【笔记】，在【发布笔记】下输入内容，记录笔记，如果您下次想在该章节看到笔记内容，输入内容即可，不要点击【保存】，点击保存后，需要您在【笔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【笔记本】</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【学习笔记】里查看，如果电脑端没有【笔记】，需要您手机端登录查看。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558780" y="808990"/>
            <a:ext cx="651510"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2"/>
          <a:stretch>
            <a:fillRect/>
          </a:stretch>
        </p:blipFill>
        <p:spPr>
          <a:xfrm>
            <a:off x="752475" y="1387475"/>
            <a:ext cx="5592445" cy="3806825"/>
          </a:xfrm>
          <a:prstGeom prst="rect">
            <a:avLst/>
          </a:prstGeom>
        </p:spPr>
      </p:pic>
      <p:sp>
        <p:nvSpPr>
          <p:cNvPr id="8" name="矩形 7"/>
          <p:cNvSpPr/>
          <p:nvPr/>
        </p:nvSpPr>
        <p:spPr>
          <a:xfrm>
            <a:off x="2463165" y="176403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9" name="矩形 8"/>
          <p:cNvSpPr/>
          <p:nvPr/>
        </p:nvSpPr>
        <p:spPr>
          <a:xfrm>
            <a:off x="752475" y="463042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3"/>
          <a:stretch>
            <a:fillRect/>
          </a:stretch>
        </p:blipFill>
        <p:spPr>
          <a:xfrm>
            <a:off x="2336165" y="2799080"/>
            <a:ext cx="8686800" cy="1524000"/>
          </a:xfrm>
          <a:prstGeom prst="rect">
            <a:avLst/>
          </a:prstGeom>
        </p:spPr>
      </p:pic>
      <p:sp>
        <p:nvSpPr>
          <p:cNvPr id="12" name="矩形 11"/>
          <p:cNvSpPr/>
          <p:nvPr/>
        </p:nvSpPr>
        <p:spPr>
          <a:xfrm>
            <a:off x="2463165" y="2799080"/>
            <a:ext cx="8239760" cy="117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endParaRPr lang="zh-CN" altLang="zh-CN" sz="28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908935" y="1078230"/>
            <a:ext cx="8874125" cy="3736975"/>
          </a:xfrm>
          <a:prstGeom prst="rect">
            <a:avLst/>
          </a:prstGeom>
        </p:spPr>
      </p:pic>
      <p:pic>
        <p:nvPicPr>
          <p:cNvPr id="7" name="图片 6"/>
          <p:cNvPicPr>
            <a:picLocks noChangeAspect="1"/>
          </p:cNvPicPr>
          <p:nvPr/>
        </p:nvPicPr>
        <p:blipFill>
          <a:blip r:embed="rId2"/>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651250"/>
            <a:ext cx="3782695" cy="30213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479425" y="791210"/>
            <a:ext cx="11344275" cy="272415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课程答疑</a:t>
            </a:r>
            <a:endParaRPr lang="zh-CN" altLang="zh-CN" sz="2800" b="1">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270510" y="1442720"/>
            <a:ext cx="7600315" cy="5229225"/>
          </a:xfrm>
          <a:prstGeom prst="rect">
            <a:avLst/>
          </a:prstGeom>
        </p:spPr>
      </p:pic>
      <p:sp>
        <p:nvSpPr>
          <p:cNvPr id="27655" name="TextBox 43      (向天歌演示原创作品：www.TopPPT.cn)"/>
          <p:cNvSpPr txBox="1">
            <a:spLocks noChangeArrowheads="1"/>
          </p:cNvSpPr>
          <p:nvPr/>
        </p:nvSpPr>
        <p:spPr bwMode="auto">
          <a:xfrm>
            <a:off x="8117205" y="3746500"/>
            <a:ext cx="37064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smtClean="0">
                <a:solidFill>
                  <a:schemeClr val="bg1"/>
                </a:solidFill>
                <a:latin typeface="微软雅黑" panose="020B0503020204020204" pitchFamily="34" charset="-122"/>
                <a:ea typeface="微软雅黑" panose="020B0503020204020204" pitchFamily="34" charset="-122"/>
                <a:sym typeface="+mn-ea"/>
              </a:rPr>
              <a:t>课程</a:t>
            </a:r>
            <a:r>
              <a:rPr lang="zh-CN" altLang="en-US" dirty="0" smtClean="0">
                <a:solidFill>
                  <a:schemeClr val="bg1"/>
                </a:solidFill>
                <a:latin typeface="微软雅黑" panose="020B0503020204020204" pitchFamily="34" charset="-122"/>
                <a:ea typeface="微软雅黑" panose="020B0503020204020204" pitchFamily="34" charset="-122"/>
              </a:rPr>
              <a:t>右上角导航栏的【答疑】可以进入到课程答疑界面，您可以提问关于课程内容方面的问题。</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11485" y="791210"/>
            <a:ext cx="66992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smtClean="0">
                <a:solidFill>
                  <a:srgbClr val="376092"/>
                </a:solidFill>
                <a:latin typeface="微软雅黑" panose="020B0503020204020204" pitchFamily="34" charset="-122"/>
              </a:rPr>
              <a:t>谢 </a:t>
            </a:r>
            <a:r>
              <a:rPr lang="zh-CN" altLang="en-US" sz="8000" b="1" dirty="0">
                <a:solidFill>
                  <a:srgbClr val="376092"/>
                </a:solidFill>
                <a:latin typeface="微软雅黑" panose="020B0503020204020204" pitchFamily="34" charset="-122"/>
              </a:rPr>
              <a:t>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262505" y="756920"/>
            <a:ext cx="8019415" cy="4419600"/>
          </a:xfrm>
          <a:prstGeom prst="rect">
            <a:avLst/>
          </a:prstGeom>
        </p:spPr>
      </p:pic>
      <p:sp>
        <p:nvSpPr>
          <p:cNvPr id="32" name="Rectangle 31      (向天歌演示原创作品：www.TopPPT.cn)"/>
          <p:cNvSpPr/>
          <p:nvPr/>
        </p:nvSpPr>
        <p:spPr>
          <a:xfrm>
            <a:off x="982980" y="5336540"/>
            <a:ext cx="10366375" cy="140208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1174115" y="5460365"/>
            <a:ext cx="99745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第一行：输入学校给您提供的账号</a:t>
            </a:r>
            <a:endParaRPr lang="zh-CN" altLang="en-US" dirty="0" smtClean="0">
              <a:solidFill>
                <a:schemeClr val="bg1"/>
              </a:solidFill>
              <a:latin typeface="微软雅黑" panose="020B0503020204020204" pitchFamily="34" charset="-122"/>
              <a:ea typeface="微软雅黑" panose="020B0503020204020204" pitchFamily="34" charset="-122"/>
            </a:endParaRPr>
          </a:p>
          <a:p>
            <a:r>
              <a:rPr lang="zh-CN" altLang="en-US" dirty="0" smtClean="0">
                <a:solidFill>
                  <a:schemeClr val="bg1"/>
                </a:solidFill>
                <a:latin typeface="微软雅黑" panose="020B0503020204020204" pitchFamily="34" charset="-122"/>
                <a:ea typeface="微软雅黑" panose="020B0503020204020204" pitchFamily="34" charset="-122"/>
              </a:rPr>
              <a:t>第二行：输入密码（一般初始密码为</a:t>
            </a:r>
            <a:r>
              <a:rPr lang="en-US" altLang="zh-CN" dirty="0">
                <a:solidFill>
                  <a:schemeClr val="bg1"/>
                </a:solidFill>
                <a:latin typeface="微软雅黑" panose="020B0503020204020204" pitchFamily="34" charset="-122"/>
              </a:rPr>
              <a:t>123456</a:t>
            </a:r>
            <a:r>
              <a:rPr lang="zh-CN" altLang="en-US" dirty="0">
                <a:solidFill>
                  <a:schemeClr val="bg1"/>
                </a:solidFill>
                <a:latin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sym typeface="+mn-ea"/>
              </a:rPr>
              <a:t>输入</a:t>
            </a:r>
            <a:r>
              <a:rPr lang="zh-CN" altLang="en-US" dirty="0">
                <a:solidFill>
                  <a:schemeClr val="bg1"/>
                </a:solidFill>
                <a:latin typeface="微软雅黑" panose="020B0503020204020204" pitchFamily="34" charset="-122"/>
                <a:ea typeface="微软雅黑" panose="020B0503020204020204" pitchFamily="34" charset="-122"/>
                <a:sym typeface="+mn-ea"/>
              </a:rPr>
              <a:t>初始</a:t>
            </a:r>
            <a:r>
              <a:rPr lang="zh-CN" altLang="en-US" dirty="0" smtClean="0">
                <a:solidFill>
                  <a:schemeClr val="bg1"/>
                </a:solidFill>
                <a:latin typeface="微软雅黑" panose="020B0503020204020204" pitchFamily="34" charset="-122"/>
                <a:ea typeface="微软雅黑" panose="020B0503020204020204" pitchFamily="34" charset="-122"/>
                <a:sym typeface="+mn-ea"/>
              </a:rPr>
              <a:t>密码</a:t>
            </a:r>
            <a:r>
              <a:rPr lang="zh-CN" altLang="en-US" dirty="0">
                <a:solidFill>
                  <a:schemeClr val="bg1"/>
                </a:solidFill>
                <a:latin typeface="微软雅黑" panose="020B0503020204020204" pitchFamily="34" charset="-122"/>
                <a:ea typeface="微软雅黑" panose="020B0503020204020204" pitchFamily="34" charset="-122"/>
                <a:sym typeface="+mn-ea"/>
              </a:rPr>
              <a:t>需要您修改密码之后再次登录。如果您以前有使用过，使用修改后的密码直接登录。</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第三行：输入右侧的验证码，点击【登录】。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矩形标注 16"/>
          <p:cNvSpPr/>
          <p:nvPr/>
        </p:nvSpPr>
        <p:spPr>
          <a:xfrm>
            <a:off x="4961890" y="1710690"/>
            <a:ext cx="2553335" cy="452120"/>
          </a:xfrm>
          <a:prstGeom prst="wedgeRectCallout">
            <a:avLst>
              <a:gd name="adj1" fmla="val -94914"/>
              <a:gd name="adj2" fmla="val 13117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eaLnBrk="1" hangingPunct="1">
              <a:buFont typeface="Arial" panose="020B0604020202020204" pitchFamily="34" charset="0"/>
              <a:buNone/>
              <a:defRPr/>
            </a:pPr>
            <a:r>
              <a:rPr lang="zh-CN" altLang="en-US" b="1" noProof="1">
                <a:solidFill>
                  <a:srgbClr val="FF0000"/>
                </a:solidFill>
              </a:rPr>
              <a:t>输入您学校通知的账号</a:t>
            </a:r>
            <a:endParaRPr lang="zh-CN" altLang="en-US" b="1" noProof="1">
              <a:solidFill>
                <a:srgbClr val="FF0000"/>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endParaRPr lang="zh-CN" altLang="en-US" sz="2800" b="1">
              <a:latin typeface="微软雅黑" panose="020B0503020204020204" pitchFamily="34" charset="-122"/>
              <a:ea typeface="微软雅黑" panose="020B0503020204020204" pitchFamily="34" charset="-122"/>
            </a:endParaRPr>
          </a:p>
        </p:txBody>
      </p:sp>
      <p:sp>
        <p:nvSpPr>
          <p:cNvPr id="11272" name="TextBox 43      (向天歌演示原创作品：www.TopPPT.cn)"/>
          <p:cNvSpPr txBox="1">
            <a:spLocks noChangeArrowheads="1"/>
          </p:cNvSpPr>
          <p:nvPr/>
        </p:nvSpPr>
        <p:spPr bwMode="auto">
          <a:xfrm>
            <a:off x="551180" y="4765675"/>
            <a:ext cx="584581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如果输入初始密码</a:t>
            </a:r>
            <a:r>
              <a:rPr lang="en-US" altLang="zh-CN" dirty="0">
                <a:solidFill>
                  <a:schemeClr val="bg1"/>
                </a:solidFill>
                <a:latin typeface="微软雅黑" panose="020B0503020204020204" pitchFamily="34" charset="-122"/>
                <a:ea typeface="微软雅黑" panose="020B0503020204020204" pitchFamily="34" charset="-122"/>
              </a:rPr>
              <a:t>123456</a:t>
            </a:r>
            <a:r>
              <a:rPr lang="zh-CN" altLang="en-US" dirty="0">
                <a:solidFill>
                  <a:schemeClr val="bg1"/>
                </a:solidFill>
                <a:latin typeface="微软雅黑" panose="020B0503020204020204" pitchFamily="34" charset="-122"/>
                <a:ea typeface="微软雅黑" panose="020B0503020204020204" pitchFamily="34" charset="-122"/>
              </a:rPr>
              <a:t>，系统会自动跳转到初始化密码页面，按照提示设置您的新密码，并确认新密码，输入验证码，点击【保存】，然后回到登录页面，再使用设置的新密码重新登录即可。（提示：一定要记住您修改之后的密码哦！以后每次登录都会用到它）</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320675" y="861060"/>
            <a:ext cx="7858125" cy="3562350"/>
          </a:xfrm>
          <a:prstGeom prst="rect">
            <a:avLst/>
          </a:prstGeom>
        </p:spPr>
      </p:pic>
      <p:pic>
        <p:nvPicPr>
          <p:cNvPr id="12" name="图片 11"/>
          <p:cNvPicPr>
            <a:picLocks noChangeAspect="1"/>
          </p:cNvPicPr>
          <p:nvPr/>
        </p:nvPicPr>
        <p:blipFill>
          <a:blip r:embed="rId2"/>
          <a:stretch>
            <a:fillRect/>
          </a:stretch>
        </p:blipFill>
        <p:spPr>
          <a:xfrm>
            <a:off x="7118350" y="2616200"/>
            <a:ext cx="4819650" cy="3914775"/>
          </a:xfrm>
          <a:prstGeom prst="rect">
            <a:avLst/>
          </a:prstGeom>
        </p:spPr>
      </p:pic>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7" name="文本框 16"/>
          <p:cNvSpPr txBox="1"/>
          <p:nvPr/>
        </p:nvSpPr>
        <p:spPr>
          <a:xfrm>
            <a:off x="9881870" y="1234440"/>
            <a:ext cx="1717040" cy="922020"/>
          </a:xfrm>
          <a:prstGeom prst="rect">
            <a:avLst/>
          </a:prstGeom>
          <a:noFill/>
        </p:spPr>
        <p:txBody>
          <a:bodyPr wrap="square" rtlCol="0">
            <a:spAutoFit/>
          </a:bodyPr>
          <a:p>
            <a:r>
              <a:rPr lang="zh-CN" altLang="en-US" b="1">
                <a:solidFill>
                  <a:srgbClr val="FF0000"/>
                </a:solidFill>
              </a:rPr>
              <a:t>设置新密码以后需要重新输入新密码登录</a:t>
            </a:r>
            <a:endParaRPr lang="zh-CN" altLang="en-US" b="1">
              <a:solidFill>
                <a:srgbClr val="FF000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2450" y="5384800"/>
            <a:ext cx="11184890" cy="1322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544195" y="873760"/>
            <a:ext cx="11192510" cy="4396740"/>
          </a:xfrm>
          <a:prstGeom prst="rect">
            <a:avLst/>
          </a:prstGeom>
        </p:spPr>
      </p:pic>
      <p:sp>
        <p:nvSpPr>
          <p:cNvPr id="15367"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5368" name="TextBox 43      (向天歌演示原创作品：www.TopPPT.cn)"/>
          <p:cNvSpPr txBox="1">
            <a:spLocks noChangeArrowheads="1"/>
          </p:cNvSpPr>
          <p:nvPr/>
        </p:nvSpPr>
        <p:spPr bwMode="auto">
          <a:xfrm>
            <a:off x="752475" y="5459730"/>
            <a:ext cx="10891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smtClean="0">
                <a:solidFill>
                  <a:schemeClr val="bg1"/>
                </a:solidFill>
                <a:latin typeface="微软雅黑" panose="020B0503020204020204" pitchFamily="34" charset="-122"/>
                <a:ea typeface="微软雅黑" panose="020B0503020204020204" pitchFamily="34" charset="-122"/>
              </a:rPr>
              <a:t>登录以后，点击左侧</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课程</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跳转到【</a:t>
            </a:r>
            <a:r>
              <a:rPr lang="zh-CN" altLang="en-US" dirty="0">
                <a:solidFill>
                  <a:schemeClr val="bg1"/>
                </a:solidFill>
                <a:latin typeface="微软雅黑" panose="020B0503020204020204" pitchFamily="34" charset="-122"/>
                <a:ea typeface="微软雅黑" panose="020B0503020204020204" pitchFamily="34" charset="-122"/>
                <a:sym typeface="+mn-ea"/>
              </a:rPr>
              <a:t>我学的课</a:t>
            </a:r>
            <a:r>
              <a:rPr lang="zh-CN" altLang="en-US" dirty="0">
                <a:solidFill>
                  <a:schemeClr val="bg1"/>
                </a:solidFill>
                <a:latin typeface="微软雅黑" panose="020B0503020204020204" pitchFamily="34" charset="-122"/>
                <a:ea typeface="微软雅黑" panose="020B0503020204020204" pitchFamily="34" charset="-122"/>
              </a:rPr>
              <a:t>】页面。</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如果您学校是在教务网系统选课，通知开课以后，课程会直接显示在【课程】</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【我学的课】下。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如果您学校通知是在超星平台选课，点击右上角【</a:t>
            </a:r>
            <a:r>
              <a:rPr lang="zh-CN" altLang="en-US" dirty="0">
                <a:solidFill>
                  <a:schemeClr val="bg1"/>
                </a:solidFill>
                <a:latin typeface="微软雅黑" panose="020B0503020204020204" pitchFamily="34" charset="-122"/>
                <a:ea typeface="微软雅黑" panose="020B0503020204020204" pitchFamily="34" charset="-122"/>
                <a:sym typeface="+mn-ea"/>
              </a:rPr>
              <a:t>添加课程</a:t>
            </a:r>
            <a:r>
              <a:rPr lang="zh-CN" altLang="en-US" dirty="0">
                <a:solidFill>
                  <a:schemeClr val="bg1"/>
                </a:solidFill>
                <a:latin typeface="微软雅黑" panose="020B0503020204020204" pitchFamily="34" charset="-122"/>
                <a:ea typeface="微软雅黑" panose="020B0503020204020204" pitchFamily="34" charset="-122"/>
              </a:rPr>
              <a:t>】，或者点击大加号</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进入自主选课页面进行选课。</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681355" y="3219339"/>
            <a:ext cx="120015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3157220" y="1678305"/>
            <a:ext cx="2780665" cy="2927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矩形 2"/>
          <p:cNvSpPr/>
          <p:nvPr/>
        </p:nvSpPr>
        <p:spPr>
          <a:xfrm>
            <a:off x="10780423" y="1171600"/>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930900"/>
            <a:ext cx="10513060" cy="7385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741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endParaRPr lang="zh-CN" altLang="en-US" sz="2800" b="1">
              <a:latin typeface="微软雅黑" panose="020B0503020204020204" pitchFamily="34" charset="-122"/>
              <a:ea typeface="微软雅黑" panose="020B0503020204020204" pitchFamily="34" charset="-122"/>
            </a:endParaRPr>
          </a:p>
        </p:txBody>
      </p:sp>
      <p:sp>
        <p:nvSpPr>
          <p:cNvPr id="17415" name="TextBox 43      (向天歌演示原创作品：www.TopPPT.cn)"/>
          <p:cNvSpPr txBox="1">
            <a:spLocks noChangeArrowheads="1"/>
          </p:cNvSpPr>
          <p:nvPr/>
        </p:nvSpPr>
        <p:spPr bwMode="auto">
          <a:xfrm>
            <a:off x="1269579" y="6084257"/>
            <a:ext cx="965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点击添加以后，进入到选课页面</a:t>
            </a:r>
            <a:r>
              <a:rPr lang="zh-CN" altLang="en-US" dirty="0" smtClean="0">
                <a:solidFill>
                  <a:schemeClr val="bg1"/>
                </a:solidFill>
                <a:latin typeface="微软雅黑" panose="020B0503020204020204" pitchFamily="34" charset="-122"/>
                <a:ea typeface="微软雅黑" panose="020B0503020204020204" pitchFamily="34" charset="-122"/>
              </a:rPr>
              <a:t>，按照学校的要求，进行选课，报名有两种方式</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197610" y="910590"/>
            <a:ext cx="9824720" cy="4892675"/>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537845" y="827405"/>
            <a:ext cx="11125200" cy="4819650"/>
          </a:xfrm>
          <a:prstGeom prst="rect">
            <a:avLst/>
          </a:prstGeom>
        </p:spPr>
      </p:pic>
      <p:sp>
        <p:nvSpPr>
          <p:cNvPr id="32" name="Rectangle 31      (向天歌演示原创作品：www.TopPPT.cn)"/>
          <p:cNvSpPr/>
          <p:nvPr/>
        </p:nvSpPr>
        <p:spPr>
          <a:xfrm>
            <a:off x="537210" y="5815330"/>
            <a:ext cx="1112710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endParaRPr lang="zh-CN" altLang="en-US" sz="2800" b="1">
              <a:latin typeface="微软雅黑" panose="020B0503020204020204" pitchFamily="34" charset="-122"/>
              <a:ea typeface="微软雅黑" panose="020B0503020204020204" pitchFamily="34" charset="-122"/>
            </a:endParaRPr>
          </a:p>
        </p:txBody>
      </p:sp>
      <p:sp>
        <p:nvSpPr>
          <p:cNvPr id="19463" name="TextBox 43      (向天歌演示原创作品：www.TopPPT.cn)"/>
          <p:cNvSpPr txBox="1">
            <a:spLocks noChangeArrowheads="1"/>
          </p:cNvSpPr>
          <p:nvPr/>
        </p:nvSpPr>
        <p:spPr bwMode="auto">
          <a:xfrm>
            <a:off x="753110" y="5888355"/>
            <a:ext cx="107181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如果您已经想好了要选什么课程，您可以直接点击课程右下角的【报名】，出现提示【确定要报名此课程吗？】，如果您确定，点击【确定】，如果不确定，点击【取消】。</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627360" y="4787265"/>
            <a:ext cx="930910" cy="421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7" name="图片 6"/>
          <p:cNvPicPr>
            <a:picLocks noChangeAspect="1"/>
          </p:cNvPicPr>
          <p:nvPr/>
        </p:nvPicPr>
        <p:blipFill>
          <a:blip r:embed="rId2"/>
          <a:stretch>
            <a:fillRect/>
          </a:stretch>
        </p:blipFill>
        <p:spPr>
          <a:xfrm>
            <a:off x="5076825" y="2160905"/>
            <a:ext cx="4286250" cy="2105025"/>
          </a:xfrm>
          <a:prstGeom prst="rect">
            <a:avLst/>
          </a:prstGeom>
        </p:spPr>
      </p:pic>
      <p:sp>
        <p:nvSpPr>
          <p:cNvPr id="5" name="矩形 4"/>
          <p:cNvSpPr/>
          <p:nvPr/>
        </p:nvSpPr>
        <p:spPr>
          <a:xfrm>
            <a:off x="7196455" y="3756025"/>
            <a:ext cx="1045845" cy="509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0003647" y="4706025"/>
            <a:ext cx="432048" cy="584775"/>
          </a:xfrm>
          <a:prstGeom prst="rect">
            <a:avLst/>
          </a:prstGeom>
          <a:noFill/>
        </p:spPr>
        <p:txBody>
          <a:bodyPr wrap="square" rtlCol="0">
            <a:spAutoFit/>
          </a:bodyPr>
          <a:lstStyle/>
          <a:p>
            <a:r>
              <a:rPr lang="zh-CN" altLang="en-US" sz="3200" b="1" dirty="0" smtClean="0">
                <a:solidFill>
                  <a:srgbClr val="FF0000"/>
                </a:solidFill>
              </a:rPr>
              <a:t>①</a:t>
            </a:r>
            <a:endParaRPr lang="zh-CN" altLang="en-US" sz="3200" b="1" dirty="0">
              <a:solidFill>
                <a:srgbClr val="FF0000"/>
              </a:solidFill>
            </a:endParaRPr>
          </a:p>
        </p:txBody>
      </p:sp>
      <p:sp>
        <p:nvSpPr>
          <p:cNvPr id="20" name="文本框 19"/>
          <p:cNvSpPr txBox="1"/>
          <p:nvPr/>
        </p:nvSpPr>
        <p:spPr>
          <a:xfrm>
            <a:off x="6631707" y="3681105"/>
            <a:ext cx="432048" cy="584775"/>
          </a:xfrm>
          <a:prstGeom prst="rect">
            <a:avLst/>
          </a:prstGeom>
          <a:noFill/>
        </p:spPr>
        <p:txBody>
          <a:bodyPr wrap="square" rtlCol="0">
            <a:spAutoFit/>
          </a:bodyPr>
          <a:lstStyle/>
          <a:p>
            <a:r>
              <a:rPr lang="zh-CN" altLang="en-US" sz="3200" b="1" dirty="0" smtClean="0">
                <a:solidFill>
                  <a:srgbClr val="FF0000"/>
                </a:solidFill>
              </a:rPr>
              <a:t>②</a:t>
            </a:r>
            <a:endParaRPr lang="zh-CN" altLang="en-US" sz="3200" b="1" dirty="0">
              <a:solidFill>
                <a:srgbClr val="FF0000"/>
              </a:solidFill>
            </a:endParaRPr>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6927</Words>
  <Application>WPS 演示</Application>
  <PresentationFormat>宽屏</PresentationFormat>
  <Paragraphs>361</Paragraphs>
  <Slides>47</Slides>
  <Notes>29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47</vt:i4>
      </vt:variant>
    </vt:vector>
  </HeadingPairs>
  <TitlesOfParts>
    <vt:vector size="56" baseType="lpstr">
      <vt:lpstr>Arial</vt:lpstr>
      <vt:lpstr>宋体</vt:lpstr>
      <vt:lpstr>Wingdings</vt:lpstr>
      <vt:lpstr>Calibri</vt:lpstr>
      <vt:lpstr>微软雅黑</vt:lpstr>
      <vt:lpstr>Arial Unicode MS</vt:lpstr>
      <vt:lpstr>Wingdings</vt:lpstr>
      <vt:lpstr>Calibri</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Tian</cp:lastModifiedBy>
  <cp:revision>270</cp:revision>
  <dcterms:created xsi:type="dcterms:W3CDTF">2013-10-08T09:05:00Z</dcterms:created>
  <dcterms:modified xsi:type="dcterms:W3CDTF">2020-02-04T07:52:30Z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2052-11.1.0.9339</vt:lpwstr>
  </property>
</Properties>
</file>